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bookmarkIdSeed="2">
  <p:sldMasterIdLst>
    <p:sldMasterId id="2147483648" r:id="rId1"/>
  </p:sldMasterIdLst>
  <p:notesMasterIdLst>
    <p:notesMasterId r:id="rId44"/>
  </p:notesMasterIdLst>
  <p:handoutMasterIdLst>
    <p:handoutMasterId r:id="rId45"/>
  </p:handoutMasterIdLst>
  <p:sldIdLst>
    <p:sldId id="438" r:id="rId2"/>
    <p:sldId id="447" r:id="rId3"/>
    <p:sldId id="489" r:id="rId4"/>
    <p:sldId id="450" r:id="rId5"/>
    <p:sldId id="441" r:id="rId6"/>
    <p:sldId id="490" r:id="rId7"/>
    <p:sldId id="443" r:id="rId8"/>
    <p:sldId id="436" r:id="rId9"/>
    <p:sldId id="491" r:id="rId10"/>
    <p:sldId id="470" r:id="rId11"/>
    <p:sldId id="469" r:id="rId12"/>
    <p:sldId id="473" r:id="rId13"/>
    <p:sldId id="474" r:id="rId14"/>
    <p:sldId id="475" r:id="rId15"/>
    <p:sldId id="482" r:id="rId16"/>
    <p:sldId id="451" r:id="rId17"/>
    <p:sldId id="432" r:id="rId18"/>
    <p:sldId id="437" r:id="rId19"/>
    <p:sldId id="479" r:id="rId20"/>
    <p:sldId id="476" r:id="rId21"/>
    <p:sldId id="483" r:id="rId22"/>
    <p:sldId id="452" r:id="rId23"/>
    <p:sldId id="453" r:id="rId24"/>
    <p:sldId id="458" r:id="rId25"/>
    <p:sldId id="459" r:id="rId26"/>
    <p:sldId id="460" r:id="rId27"/>
    <p:sldId id="480" r:id="rId28"/>
    <p:sldId id="477" r:id="rId29"/>
    <p:sldId id="484" r:id="rId30"/>
    <p:sldId id="461" r:id="rId31"/>
    <p:sldId id="462" r:id="rId32"/>
    <p:sldId id="464" r:id="rId33"/>
    <p:sldId id="463" r:id="rId34"/>
    <p:sldId id="481" r:id="rId35"/>
    <p:sldId id="478" r:id="rId36"/>
    <p:sldId id="485" r:id="rId37"/>
    <p:sldId id="465" r:id="rId38"/>
    <p:sldId id="467" r:id="rId39"/>
    <p:sldId id="488" r:id="rId40"/>
    <p:sldId id="468" r:id="rId41"/>
    <p:sldId id="486" r:id="rId42"/>
    <p:sldId id="487" r:id="rId4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
          <p15:clr>
            <a:srgbClr val="A4A3A4"/>
          </p15:clr>
        </p15:guide>
        <p15:guide id="2" orient="horz" pos="2835" userDrawn="1">
          <p15:clr>
            <a:srgbClr val="A4A3A4"/>
          </p15:clr>
        </p15:guide>
        <p15:guide id="3" orient="horz" pos="864">
          <p15:clr>
            <a:srgbClr val="A4A3A4"/>
          </p15:clr>
        </p15:guide>
        <p15:guide id="4" pos="5472">
          <p15:clr>
            <a:srgbClr val="A4A3A4"/>
          </p15:clr>
        </p15:guide>
        <p15:guide id="5" pos="2937">
          <p15:clr>
            <a:srgbClr val="A4A3A4"/>
          </p15:clr>
        </p15:guide>
        <p15:guide id="6" pos="288">
          <p15:clr>
            <a:srgbClr val="A4A3A4"/>
          </p15:clr>
        </p15:guide>
        <p15:guide id="7" pos="282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fibach, Kaspar {MDBD~Basel}" initials="RK{" lastIdx="3" clrIdx="0">
    <p:extLst>
      <p:ext uri="{19B8F6BF-5375-455C-9EA6-DF929625EA0E}">
        <p15:presenceInfo xmlns:p15="http://schemas.microsoft.com/office/powerpoint/2012/main" userId="Rufibach, Kaspar {MDBD~Base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91DD"/>
    <a:srgbClr val="023760"/>
    <a:srgbClr val="FF0000"/>
    <a:srgbClr val="9ABF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5780E6-A8F4-46B0-B82D-9E7F56C639EF}">
  <a:tblStyle styleId="{1C5780E6-A8F4-46B0-B82D-9E7F56C639EF}" styleName="Novartis Table">
    <a:wholeTbl>
      <a:tcTxStyle>
        <a:fontRef idx="minor"/>
        <a:srgbClr val="000000"/>
      </a:tcTxStyle>
      <a:tcStyle>
        <a:tcBdr>
          <a:left>
            <a:ln>
              <a:noFill/>
            </a:ln>
          </a:left>
          <a:right>
            <a:ln>
              <a:noFill/>
            </a:ln>
          </a:right>
          <a:top>
            <a:ln w="6350">
              <a:solidFill>
                <a:srgbClr val="646464"/>
              </a:solidFill>
            </a:ln>
          </a:top>
          <a:bottom>
            <a:ln w="6350">
              <a:solidFill>
                <a:srgbClr val="646464"/>
              </a:solidFill>
            </a:ln>
          </a:bottom>
          <a:insideH>
            <a:ln w="6350">
              <a:solidFill>
                <a:srgbClr val="646464"/>
              </a:solidFill>
            </a:ln>
          </a:insideH>
          <a:insideV>
            <a:ln>
              <a:noFill/>
            </a:ln>
          </a:insideV>
        </a:tcBdr>
        <a:fill>
          <a:noFill/>
        </a:fill>
      </a:tcStyle>
    </a:wholeTbl>
    <a:band1H>
      <a:tcStyle>
        <a:tcBdr/>
        <a:fill>
          <a:noFill/>
        </a:fill>
      </a:tcStyle>
    </a:band1H>
    <a:band2H>
      <a:tcStyle>
        <a:tcBdr/>
        <a:fill>
          <a:noFill/>
        </a:fill>
      </a:tcStyle>
    </a:band2H>
    <a:band1V>
      <a:tcStyle>
        <a:tcBdr/>
        <a:fill>
          <a:noFill/>
        </a:fill>
      </a:tcStyle>
    </a:band1V>
    <a:band2V>
      <a:tcStyle>
        <a:tcBdr/>
        <a:fill>
          <a:noFill/>
        </a:fill>
      </a:tcStyle>
    </a:band2V>
    <a:lastCol>
      <a:tcTxStyle b="on">
        <a:fontRef idx="minor"/>
        <a:srgbClr val="000000"/>
      </a:tcTxStyle>
      <a:tcStyle>
        <a:tcBdr/>
      </a:tcStyle>
    </a:lastCol>
    <a:firstCol>
      <a:tcTxStyle b="on">
        <a:fontRef idx="minor"/>
        <a:srgbClr val="000000"/>
      </a:tcTxStyle>
      <a:tcStyle>
        <a:tcBdr/>
      </a:tcStyle>
    </a:firstCol>
    <a:lastRow>
      <a:tcTxStyle b="on">
        <a:fontRef idx="minor"/>
        <a:srgbClr val="000000"/>
      </a:tcTxStyle>
      <a:tcStyle>
        <a:tcBdr>
          <a:top>
            <a:ln w="19050">
              <a:solidFill>
                <a:srgbClr val="000000"/>
              </a:solidFill>
            </a:ln>
          </a:top>
          <a:bottom>
            <a:ln>
              <a:noFill/>
            </a:ln>
          </a:bottom>
        </a:tcBdr>
        <a:fill>
          <a:noFill/>
        </a:fill>
      </a:tcStyle>
    </a:lastRow>
    <a:firstRow>
      <a:tcTxStyle b="on">
        <a:fontRef idx="minor"/>
        <a:srgbClr val="0460A9"/>
      </a:tcTxStyle>
      <a:tcStyle>
        <a:tcBdr>
          <a:top>
            <a:ln>
              <a:noFill/>
            </a:ln>
          </a:top>
          <a:bottom>
            <a:ln w="19050">
              <a:solidFill>
                <a:srgbClr val="0460A9"/>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0" autoAdjust="0"/>
    <p:restoredTop sz="94126"/>
  </p:normalViewPr>
  <p:slideViewPr>
    <p:cSldViewPr showGuides="1">
      <p:cViewPr varScale="1">
        <p:scale>
          <a:sx n="156" d="100"/>
          <a:sy n="156" d="100"/>
        </p:scale>
        <p:origin x="198" y="132"/>
      </p:cViewPr>
      <p:guideLst>
        <p:guide orient="horz" pos="214"/>
        <p:guide orient="horz" pos="2835"/>
        <p:guide orient="horz" pos="864"/>
        <p:guide pos="5472"/>
        <p:guide pos="2937"/>
        <p:guide pos="288"/>
        <p:guide pos="2824"/>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65" d="100"/>
          <a:sy n="165" d="100"/>
        </p:scale>
        <p:origin x="4104" y="19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image" Target="../media/image9.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image" Target="../media/image16.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image" Target="../media/image19.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image" Target="../media/image2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1BB60FF-ACF0-5A4A-9C79-4881E6B16567}" type="datetimeFigureOut">
              <a:rPr lang="en-US" smtClean="0">
                <a:latin typeface="Arial" charset="0"/>
              </a:rPr>
              <a:pPr/>
              <a:t>6/7/2023</a:t>
            </a:fld>
            <a:endParaRPr lang="en-US" dirty="0">
              <a:latin typeface="Arial"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6ABA786-EB35-BA4C-A7F7-24740D3067F1}" type="slidenum">
              <a:rPr lang="en-US" smtClean="0">
                <a:latin typeface="Arial" charset="0"/>
              </a:rPr>
              <a:pPr/>
              <a:t>‹#›</a:t>
            </a:fld>
            <a:endParaRPr lang="en-US" dirty="0">
              <a:latin typeface="Arial" charset="0"/>
            </a:endParaRPr>
          </a:p>
        </p:txBody>
      </p:sp>
    </p:spTree>
    <p:extLst>
      <p:ext uri="{BB962C8B-B14F-4D97-AF65-F5344CB8AC3E}">
        <p14:creationId xmlns:p14="http://schemas.microsoft.com/office/powerpoint/2010/main" val="2379947232"/>
      </p:ext>
    </p:extLst>
  </p:cSld>
  <p:clrMap bg1="lt1" tx1="dk1" bg2="lt2" tx2="dk2" accent1="accent1" accent2="accent2" accent3="accent3" accent4="accent4" accent5="accent5" accent6="accent6" hlink="hlink" folHlink="folHlink"/>
  <p:hf hdr="0" ftr="0" dt="0"/>
</p:handoutMaster>
</file>

<file path=ppt/media/image1.png>
</file>

<file path=ppt/media/image12.png>
</file>

<file path=ppt/media/image15.jpeg>
</file>

<file path=ppt/media/image2.jpg>
</file>

<file path=ppt/media/image3.png>
</file>

<file path=ppt/media/image4.png>
</file>

<file path=ppt/media/image5.png>
</file>

<file path=ppt/media/image6.png>
</file>

<file path=ppt/media/image7.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Arial"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Arial" charset="0"/>
              </a:defRPr>
            </a:lvl1pPr>
          </a:lstStyle>
          <a:p>
            <a:fld id="{0C4595FF-6E7F-4C41-B8DF-4AE76FC1F075}" type="datetimeFigureOut">
              <a:rPr lang="en-US" smtClean="0"/>
              <a:pPr/>
              <a:t>6/7/2023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Arial" charset="0"/>
              </a:defRPr>
            </a:lvl1pPr>
          </a:lstStyle>
          <a:p>
            <a:fld id="{5A6330BE-D91A-D240-B266-E5D5F99B4CCE}" type="slidenum">
              <a:rPr lang="en-US" smtClean="0"/>
              <a:pPr/>
              <a:t>‹#›</a:t>
            </a:fld>
            <a:endParaRPr lang="en-US" dirty="0"/>
          </a:p>
        </p:txBody>
      </p:sp>
    </p:spTree>
    <p:extLst>
      <p:ext uri="{BB962C8B-B14F-4D97-AF65-F5344CB8AC3E}">
        <p14:creationId xmlns:p14="http://schemas.microsoft.com/office/powerpoint/2010/main" val="312631671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b="0" i="0" kern="1200">
        <a:solidFill>
          <a:schemeClr val="tx1"/>
        </a:solidFill>
        <a:latin typeface="Arial" charset="0"/>
        <a:ea typeface="+mn-ea"/>
        <a:cs typeface="+mn-cs"/>
      </a:defRPr>
    </a:lvl1pPr>
    <a:lvl2pPr marL="457200" algn="l" defTabSz="457200" rtl="0" eaLnBrk="1" latinLnBrk="0" hangingPunct="1">
      <a:defRPr sz="1200" b="0" i="0" kern="1200">
        <a:solidFill>
          <a:schemeClr val="tx1"/>
        </a:solidFill>
        <a:latin typeface="Arial" charset="0"/>
        <a:ea typeface="+mn-ea"/>
        <a:cs typeface="+mn-cs"/>
      </a:defRPr>
    </a:lvl2pPr>
    <a:lvl3pPr marL="914400" algn="l" defTabSz="457200" rtl="0" eaLnBrk="1" latinLnBrk="0" hangingPunct="1">
      <a:defRPr sz="1200" b="0" i="0" kern="1200">
        <a:solidFill>
          <a:schemeClr val="tx1"/>
        </a:solidFill>
        <a:latin typeface="Arial" charset="0"/>
        <a:ea typeface="+mn-ea"/>
        <a:cs typeface="+mn-cs"/>
      </a:defRPr>
    </a:lvl3pPr>
    <a:lvl4pPr marL="1371600" algn="l" defTabSz="457200" rtl="0" eaLnBrk="1" latinLnBrk="0" hangingPunct="1">
      <a:defRPr sz="1200" b="0" i="0" kern="1200">
        <a:solidFill>
          <a:schemeClr val="tx1"/>
        </a:solidFill>
        <a:latin typeface="Arial" charset="0"/>
        <a:ea typeface="+mn-ea"/>
        <a:cs typeface="+mn-cs"/>
      </a:defRPr>
    </a:lvl4pPr>
    <a:lvl5pPr marL="1828800" algn="l" defTabSz="457200" rtl="0" eaLnBrk="1" latinLnBrk="0" hangingPunct="1">
      <a:defRPr sz="1200" b="0" i="0" kern="1200">
        <a:solidFill>
          <a:schemeClr val="tx1"/>
        </a:solidFill>
        <a:latin typeface="Arial"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25928C5-8D1D-465F-9A68-11C3DB81F459}"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40421003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6E4775E2-C349-5D46-8B00-EEEC2FC3FD1A}"/>
              </a:ext>
            </a:extLst>
          </p:cNvPr>
          <p:cNvPicPr>
            <a:picLocks noChangeAspect="1"/>
          </p:cNvPicPr>
          <p:nvPr userDrawn="1"/>
        </p:nvPicPr>
        <p:blipFill>
          <a:blip r:embed="rId2"/>
          <a:stretch>
            <a:fillRect/>
          </a:stretch>
        </p:blipFill>
        <p:spPr>
          <a:xfrm>
            <a:off x="5401181" y="4472279"/>
            <a:ext cx="3554339" cy="664663"/>
          </a:xfrm>
          <a:prstGeom prst="rect">
            <a:avLst/>
          </a:prstGeom>
        </p:spPr>
      </p:pic>
      <p:grpSp>
        <p:nvGrpSpPr>
          <p:cNvPr id="5" name="Group 4"/>
          <p:cNvGrpSpPr/>
          <p:nvPr userDrawn="1"/>
        </p:nvGrpSpPr>
        <p:grpSpPr>
          <a:xfrm>
            <a:off x="-137160" y="-137160"/>
            <a:ext cx="9418320" cy="5422392"/>
            <a:chOff x="-137160" y="-137160"/>
            <a:chExt cx="9418320" cy="5422392"/>
          </a:xfrm>
        </p:grpSpPr>
        <p:cxnSp>
          <p:nvCxnSpPr>
            <p:cNvPr id="8" name="Straight Connector 7"/>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918972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3716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918972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716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bwMode="auto">
          <a:xfrm>
            <a:off x="1600200" y="3108959"/>
            <a:ext cx="7086600" cy="914400"/>
          </a:xfrm>
        </p:spPr>
        <p:txBody>
          <a:bodyPr anchor="b" anchorCtr="0">
            <a:noAutofit/>
          </a:bodyPr>
          <a:lstStyle>
            <a:lvl1pPr>
              <a:defRPr sz="3200" b="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auto">
          <a:xfrm>
            <a:off x="1600200" y="4114800"/>
            <a:ext cx="5029200" cy="731520"/>
          </a:xfrm>
          <a:noFill/>
        </p:spPr>
        <p:txBody>
          <a:bodyPr>
            <a:noAutofit/>
          </a:bodyPr>
          <a:lstStyle>
            <a:lvl1pPr marL="0" indent="0" algn="l">
              <a:lnSpc>
                <a:spcPct val="100000"/>
              </a:lnSpc>
              <a:spcBef>
                <a:spcPts val="0"/>
              </a:spcBef>
              <a:buNone/>
              <a:defRPr sz="1400" b="1" i="0" baseline="0">
                <a:solidFill>
                  <a:schemeClr val="tx1"/>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22" name="Picture 2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27" name="Picture Placeholder 3"/>
          <p:cNvSpPr>
            <a:spLocks noGrp="1"/>
          </p:cNvSpPr>
          <p:nvPr>
            <p:ph type="pic" sz="quarter" idx="10" hasCustomPrompt="1"/>
          </p:nvPr>
        </p:nvSpPr>
        <p:spPr>
          <a:xfrm>
            <a:off x="525624" y="316156"/>
            <a:ext cx="8157600" cy="2635200"/>
          </a:xfrm>
          <a:solidFill>
            <a:srgbClr val="CCCCCC"/>
          </a:solidFill>
        </p:spPr>
        <p:txBody>
          <a:bodyPr tIns="1116000" anchor="t" anchorCtr="0">
            <a:normAutofit/>
          </a:bodyPr>
          <a:lstStyle>
            <a:lvl1pPr marL="1079500" marR="0" indent="0" algn="l" defTabSz="914400" rtl="0" eaLnBrk="1" fontAlgn="auto" latinLnBrk="0" hangingPunct="1">
              <a:lnSpc>
                <a:spcPct val="100000"/>
              </a:lnSpc>
              <a:spcBef>
                <a:spcPts val="1200"/>
              </a:spcBef>
              <a:spcAft>
                <a:spcPts val="0"/>
              </a:spcAft>
              <a:buClrTx/>
              <a:buSzPct val="120000"/>
              <a:buFont typeface="Arial" pitchFamily="34" charset="0"/>
              <a:buNone/>
              <a:tabLst>
                <a:tab pos="3998913" algn="r"/>
                <a:tab pos="8229600" algn="r"/>
              </a:tabLst>
              <a:defRPr lang="en-US" sz="950" smtClean="0">
                <a:effectLst/>
                <a:latin typeface="+mn-lt"/>
              </a:defRPr>
            </a:lvl1pPr>
          </a:lstStyle>
          <a:p>
            <a:r>
              <a:rPr lang="en-US" dirty="0"/>
              <a:t>This space is reserved for cropped images only sourced from Novartis Brand Lab at https://</a:t>
            </a:r>
            <a:r>
              <a:rPr lang="en-US" dirty="0" err="1"/>
              <a:t>www.novartisbrandlab.com</a:t>
            </a:r>
            <a:r>
              <a:rPr lang="en-US" dirty="0"/>
              <a:t>/resources/assets/5982</a:t>
            </a:r>
            <a:br>
              <a:rPr lang="en-US" dirty="0"/>
            </a:br>
            <a:r>
              <a:rPr lang="en-US" dirty="0"/>
              <a:t>Once you have chosen your image, select the asset for download from the drop-down menu.                                                            For this template, you would download the image cropped to fit the </a:t>
            </a:r>
            <a:r>
              <a:rPr lang="en-US" dirty="0">
                <a:solidFill>
                  <a:srgbClr val="000000"/>
                </a:solidFill>
                <a:effectLst/>
                <a:latin typeface="Arial" charset="0"/>
              </a:rPr>
              <a:t>PPT Presentation Wide Screen 16:9 template</a:t>
            </a:r>
            <a:r>
              <a:rPr lang="en-US" dirty="0"/>
              <a:t>.</a:t>
            </a:r>
            <a:br>
              <a:rPr lang="en-US" dirty="0"/>
            </a:br>
            <a:r>
              <a:rPr lang="en-US" dirty="0"/>
              <a:t>Illustrations, graphics or icons are not allowed. Photography must follow our </a:t>
            </a:r>
            <a:r>
              <a:rPr lang="en-US" dirty="0" err="1"/>
              <a:t>monocolor</a:t>
            </a:r>
            <a:r>
              <a:rPr lang="en-US" dirty="0"/>
              <a:t> rule.                                                                 That means for this template in Novartis Blue </a:t>
            </a:r>
            <a:r>
              <a:rPr lang="en-US" dirty="0" err="1"/>
              <a:t>monocolor</a:t>
            </a:r>
            <a:r>
              <a:rPr lang="en-US" dirty="0"/>
              <a:t> theme, choose an image with a pop of Novartis Blue color.</a:t>
            </a:r>
          </a:p>
        </p:txBody>
      </p:sp>
      <p:sp>
        <p:nvSpPr>
          <p:cNvPr id="24" name="Text Placeholder 7"/>
          <p:cNvSpPr>
            <a:spLocks noGrp="1"/>
          </p:cNvSpPr>
          <p:nvPr>
            <p:ph type="body" sz="quarter" idx="12" hasCustomPrompt="1"/>
          </p:nvPr>
        </p:nvSpPr>
        <p:spPr bwMode="gray">
          <a:xfrm>
            <a:off x="0" y="640080"/>
            <a:ext cx="2286000" cy="548640"/>
          </a:xfrm>
          <a:solidFill>
            <a:schemeClr val="accent2"/>
          </a:solidFill>
        </p:spPr>
        <p:txBody>
          <a:bodyPr lIns="182880" tIns="45720" rIns="91440" bIns="45720" anchor="ctr" anchorCtr="0">
            <a:normAutofit/>
          </a:bodyPr>
          <a:lstStyle>
            <a:lvl1pPr marL="0" marR="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sz="1000" b="1" i="0" spc="0" baseline="0">
                <a:solidFill>
                  <a:schemeClr val="bg1"/>
                </a:solidFill>
                <a:latin typeface="+mn-lt"/>
                <a:ea typeface="Arial Regular" charset="0"/>
                <a:cs typeface="Arial Regular" charset="0"/>
              </a:defRPr>
            </a:lvl1pPr>
            <a:lvl2pPr marL="0" indent="0" algn="l">
              <a:spcBef>
                <a:spcPts val="0"/>
              </a:spcBef>
              <a:buFont typeface="Arial"/>
              <a:buNone/>
              <a:defRPr sz="900" b="1">
                <a:solidFill>
                  <a:schemeClr val="bg1"/>
                </a:solidFill>
              </a:defRPr>
            </a:lvl2pPr>
            <a:lvl3pPr marL="0" indent="0">
              <a:spcBef>
                <a:spcPts val="0"/>
              </a:spcBef>
              <a:buFont typeface="Arial"/>
              <a:buNone/>
              <a:defRPr sz="1000" b="1">
                <a:solidFill>
                  <a:schemeClr val="bg1"/>
                </a:solidFill>
              </a:defRPr>
            </a:lvl3pPr>
            <a:lvl4pPr marL="0" indent="0">
              <a:spcBef>
                <a:spcPts val="0"/>
              </a:spcBef>
              <a:buFont typeface="Arial"/>
              <a:buNone/>
              <a:defRPr sz="1000" b="1">
                <a:solidFill>
                  <a:schemeClr val="bg1"/>
                </a:solidFill>
              </a:defRPr>
            </a:lvl4pPr>
            <a:lvl5pPr marL="0" indent="0">
              <a:spcBef>
                <a:spcPts val="0"/>
              </a:spcBef>
              <a:buFont typeface="Arial"/>
              <a:buNone/>
              <a:defRPr sz="1000" b="1">
                <a:solidFill>
                  <a:schemeClr val="bg1"/>
                </a:solidFill>
              </a:defRPr>
            </a:lvl5pPr>
          </a:lstStyle>
          <a:p>
            <a:pPr marL="0" marR="0" lvl="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a:pPr>
            <a:r>
              <a:rPr lang="en-US" dirty="0">
                <a:solidFill>
                  <a:srgbClr val="FFFFFF"/>
                </a:solidFill>
              </a:rPr>
              <a:t>Business or </a:t>
            </a:r>
            <a:r>
              <a:rPr lang="en-US" dirty="0"/>
              <a:t>Organizational</a:t>
            </a:r>
            <a:r>
              <a:rPr lang="en-US" dirty="0">
                <a:solidFill>
                  <a:srgbClr val="FFFFFF"/>
                </a:solidFill>
              </a:rPr>
              <a:t> Unit</a:t>
            </a:r>
            <a:br>
              <a:rPr lang="en-US" dirty="0">
                <a:solidFill>
                  <a:srgbClr val="FFFFFF"/>
                </a:solidFill>
              </a:rPr>
            </a:br>
            <a:r>
              <a:rPr lang="en-US" b="0" dirty="0">
                <a:solidFill>
                  <a:srgbClr val="FFFFFF"/>
                </a:solidFill>
              </a:rPr>
              <a:t>Franchise or Department</a:t>
            </a:r>
          </a:p>
        </p:txBody>
      </p:sp>
    </p:spTree>
    <p:extLst>
      <p:ext uri="{BB962C8B-B14F-4D97-AF65-F5344CB8AC3E}">
        <p14:creationId xmlns:p14="http://schemas.microsoft.com/office/powerpoint/2010/main" val="1808711482"/>
      </p:ext>
    </p:extLst>
  </p:cSld>
  <p:clrMapOvr>
    <a:masterClrMapping/>
  </p:clrMapOvr>
  <p:hf hdr="0" dt="0"/>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3 Pictures">
    <p:spTree>
      <p:nvGrpSpPr>
        <p:cNvPr id="1" name=""/>
        <p:cNvGrpSpPr/>
        <p:nvPr/>
      </p:nvGrpSpPr>
      <p:grpSpPr>
        <a:xfrm>
          <a:off x="0" y="0"/>
          <a:ext cx="0" cy="0"/>
          <a:chOff x="0" y="0"/>
          <a:chExt cx="0" cy="0"/>
        </a:xfrm>
      </p:grpSpPr>
      <p:sp>
        <p:nvSpPr>
          <p:cNvPr id="4" name="Title 3"/>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2" name="Footer Placeholder 1"/>
          <p:cNvSpPr>
            <a:spLocks noGrp="1"/>
          </p:cNvSpPr>
          <p:nvPr>
            <p:ph type="ftr" sz="quarter" idx="20"/>
          </p:nvPr>
        </p:nvSpPr>
        <p:spPr/>
        <p:txBody>
          <a:bodyPr/>
          <a:lstStyle/>
          <a:p>
            <a:endParaRPr lang="en-US" dirty="0"/>
          </a:p>
        </p:txBody>
      </p:sp>
      <p:sp>
        <p:nvSpPr>
          <p:cNvPr id="3" name="Slide Number Placeholder 2"/>
          <p:cNvSpPr>
            <a:spLocks noGrp="1"/>
          </p:cNvSpPr>
          <p:nvPr>
            <p:ph type="sldNum" sz="quarter" idx="21"/>
          </p:nvPr>
        </p:nvSpPr>
        <p:spPr/>
        <p:txBody>
          <a:bodyPr/>
          <a:lstStyle/>
          <a:p>
            <a:fld id="{47547CF9-5B10-D24F-A8D7-45A9778164F7}" type="slidenum">
              <a:rPr lang="uk-UA" smtClean="0"/>
              <a:pPr/>
              <a:t>‹#›</a:t>
            </a:fld>
            <a:endParaRPr lang="uk-UA" dirty="0"/>
          </a:p>
        </p:txBody>
      </p:sp>
      <p:sp>
        <p:nvSpPr>
          <p:cNvPr id="19" name="Content Placeholder 2"/>
          <p:cNvSpPr>
            <a:spLocks noGrp="1"/>
          </p:cNvSpPr>
          <p:nvPr>
            <p:ph sz="half" idx="22"/>
          </p:nvPr>
        </p:nvSpPr>
        <p:spPr>
          <a:xfrm>
            <a:off x="457200" y="1786467"/>
            <a:ext cx="260604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20" name="Content Placeholder 2"/>
          <p:cNvSpPr>
            <a:spLocks noGrp="1"/>
          </p:cNvSpPr>
          <p:nvPr>
            <p:ph sz="half" idx="23"/>
          </p:nvPr>
        </p:nvSpPr>
        <p:spPr>
          <a:xfrm>
            <a:off x="3268980" y="1786467"/>
            <a:ext cx="260604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21" name="Content Placeholder 2"/>
          <p:cNvSpPr>
            <a:spLocks noGrp="1"/>
          </p:cNvSpPr>
          <p:nvPr>
            <p:ph sz="half" idx="24"/>
          </p:nvPr>
        </p:nvSpPr>
        <p:spPr>
          <a:xfrm>
            <a:off x="6080760" y="1786467"/>
            <a:ext cx="260604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3" name="Text Placeholder 7"/>
          <p:cNvSpPr>
            <a:spLocks noGrp="1"/>
          </p:cNvSpPr>
          <p:nvPr>
            <p:ph type="body" sz="quarter" idx="12" hasCustomPrompt="1"/>
          </p:nvPr>
        </p:nvSpPr>
        <p:spPr>
          <a:xfrm>
            <a:off x="457200" y="1371600"/>
            <a:ext cx="8229600" cy="361445"/>
          </a:xfrm>
        </p:spPr>
        <p:txBody>
          <a:bodyPr anchor="t" anchorCtr="0">
            <a:normAutofit/>
          </a:bodyPr>
          <a:lstStyle>
            <a:lvl1pPr marL="0" indent="0">
              <a:spcBef>
                <a:spcPts val="0"/>
              </a:spcBef>
              <a:buFont typeface="Arial"/>
              <a:buNone/>
              <a:defRPr sz="1800" b="0" baseline="0">
                <a:solidFill>
                  <a:srgbClr val="000000"/>
                </a:solidFill>
              </a:defRPr>
            </a:lvl1pPr>
            <a:lvl2pPr marL="0" indent="0">
              <a:spcBef>
                <a:spcPts val="0"/>
              </a:spcBef>
              <a:buFont typeface="Arial"/>
              <a:buNone/>
              <a:defRPr sz="1800" b="0">
                <a:solidFill>
                  <a:srgbClr val="000000"/>
                </a:solidFill>
              </a:defRPr>
            </a:lvl2pPr>
            <a:lvl3pPr marL="0" indent="0">
              <a:spcBef>
                <a:spcPts val="0"/>
              </a:spcBef>
              <a:buFont typeface="Arial"/>
              <a:buNone/>
              <a:defRPr sz="1800" b="0">
                <a:solidFill>
                  <a:srgbClr val="000000"/>
                </a:solidFill>
              </a:defRPr>
            </a:lvl3pPr>
            <a:lvl4pPr marL="0" indent="0">
              <a:spcBef>
                <a:spcPts val="0"/>
              </a:spcBef>
              <a:buFont typeface="Arial"/>
              <a:buNone/>
              <a:defRPr sz="1800" b="0">
                <a:solidFill>
                  <a:srgbClr val="000000"/>
                </a:solidFill>
              </a:defRPr>
            </a:lvl4pPr>
            <a:lvl5pPr marL="0" indent="0">
              <a:spcBef>
                <a:spcPts val="0"/>
              </a:spcBef>
              <a:buFont typeface="Arial"/>
              <a:buNone/>
              <a:defRPr sz="1800" b="0">
                <a:solidFill>
                  <a:srgbClr val="000000"/>
                </a:solidFill>
              </a:defRPr>
            </a:lvl5pPr>
          </a:lstStyle>
          <a:p>
            <a:pPr lvl="0"/>
            <a:r>
              <a:rPr lang="en-US" dirty="0"/>
              <a:t>Optional picture title</a:t>
            </a:r>
          </a:p>
        </p:txBody>
      </p:sp>
      <p:sp>
        <p:nvSpPr>
          <p:cNvPr id="22" name="Text Placeholder 7"/>
          <p:cNvSpPr>
            <a:spLocks noGrp="1"/>
          </p:cNvSpPr>
          <p:nvPr>
            <p:ph type="body" sz="quarter" idx="18" hasCustomPrompt="1"/>
          </p:nvPr>
        </p:nvSpPr>
        <p:spPr>
          <a:xfrm>
            <a:off x="45720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23" name="Text Placeholder 7"/>
          <p:cNvSpPr>
            <a:spLocks noGrp="1"/>
          </p:cNvSpPr>
          <p:nvPr>
            <p:ph type="body" sz="quarter" idx="25" hasCustomPrompt="1"/>
          </p:nvPr>
        </p:nvSpPr>
        <p:spPr>
          <a:xfrm>
            <a:off x="326898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24" name="Text Placeholder 7"/>
          <p:cNvSpPr>
            <a:spLocks noGrp="1"/>
          </p:cNvSpPr>
          <p:nvPr>
            <p:ph type="body" sz="quarter" idx="26" hasCustomPrompt="1"/>
          </p:nvPr>
        </p:nvSpPr>
        <p:spPr>
          <a:xfrm>
            <a:off x="608076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Tree>
    <p:extLst>
      <p:ext uri="{BB962C8B-B14F-4D97-AF65-F5344CB8AC3E}">
        <p14:creationId xmlns:p14="http://schemas.microsoft.com/office/powerpoint/2010/main" val="1193407299"/>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and Big Statem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4663440" y="1371600"/>
            <a:ext cx="4023360" cy="3108960"/>
          </a:xfrm>
        </p:spPr>
        <p:txBody>
          <a:bodyPr>
            <a:normAutofit/>
          </a:bodyPr>
          <a:lstStyle>
            <a:lvl1pPr marL="0" indent="0">
              <a:lnSpc>
                <a:spcPct val="90000"/>
              </a:lnSpc>
              <a:spcBef>
                <a:spcPts val="0"/>
              </a:spcBef>
              <a:buFont typeface="Arial"/>
              <a:buNone/>
              <a:defRPr sz="3600" b="0" i="0" spc="0" baseline="0">
                <a:solidFill>
                  <a:schemeClr val="accent2"/>
                </a:solidFill>
                <a:latin typeface="+mn-lt"/>
                <a:ea typeface="Arial" charset="0"/>
                <a:cs typeface="Arial" charset="0"/>
              </a:defRPr>
            </a:lvl1pPr>
            <a:lvl2pPr marL="0" indent="0">
              <a:lnSpc>
                <a:spcPct val="90000"/>
              </a:lnSpc>
              <a:spcBef>
                <a:spcPts val="0"/>
              </a:spcBef>
              <a:buFont typeface="Arial"/>
              <a:buNone/>
              <a:defRPr sz="4400">
                <a:solidFill>
                  <a:srgbClr val="0460A9"/>
                </a:solidFill>
              </a:defRPr>
            </a:lvl2pPr>
            <a:lvl3pPr marL="0" indent="0">
              <a:lnSpc>
                <a:spcPct val="90000"/>
              </a:lnSpc>
              <a:spcBef>
                <a:spcPts val="0"/>
              </a:spcBef>
              <a:buFont typeface="Arial"/>
              <a:buNone/>
              <a:defRPr sz="4400">
                <a:solidFill>
                  <a:srgbClr val="0460A9"/>
                </a:solidFill>
              </a:defRPr>
            </a:lvl3pPr>
            <a:lvl4pPr marL="0" indent="0">
              <a:lnSpc>
                <a:spcPct val="90000"/>
              </a:lnSpc>
              <a:spcBef>
                <a:spcPts val="0"/>
              </a:spcBef>
              <a:buFont typeface="Arial"/>
              <a:buNone/>
              <a:defRPr sz="4400">
                <a:solidFill>
                  <a:srgbClr val="0460A9"/>
                </a:solidFill>
              </a:defRPr>
            </a:lvl4pPr>
            <a:lvl5pPr marL="0" indent="0">
              <a:lnSpc>
                <a:spcPct val="90000"/>
              </a:lnSpc>
              <a:spcBef>
                <a:spcPts val="0"/>
              </a:spcBef>
              <a:buFont typeface="Arial"/>
              <a:buNone/>
              <a:defRPr sz="4400">
                <a:solidFill>
                  <a:srgbClr val="0460A9"/>
                </a:solidFill>
              </a:defRPr>
            </a:lvl5pPr>
            <a:lvl6pPr>
              <a:defRPr sz="1800"/>
            </a:lvl6pPr>
            <a:lvl7pPr>
              <a:defRPr sz="1800"/>
            </a:lvl7pPr>
            <a:lvl8pPr>
              <a:defRPr sz="1800"/>
            </a:lvl8pPr>
            <a:lvl9pPr>
              <a:defRPr sz="1800"/>
            </a:lvl9pPr>
          </a:lstStyle>
          <a:p>
            <a:pPr lvl="0"/>
            <a:r>
              <a:rPr lang="en-US"/>
              <a:t>Click to edit Master text styles</a:t>
            </a:r>
          </a:p>
        </p:txBody>
      </p:sp>
      <p:sp>
        <p:nvSpPr>
          <p:cNvPr id="3" name="Footer Placeholder 2"/>
          <p:cNvSpPr>
            <a:spLocks noGrp="1"/>
          </p:cNvSpPr>
          <p:nvPr>
            <p:ph type="ftr" sz="quarter" idx="19"/>
          </p:nvPr>
        </p:nvSpPr>
        <p:spPr/>
        <p:txBody>
          <a:bodyPr/>
          <a:lstStyle/>
          <a:p>
            <a:endParaRPr lang="en-US" dirty="0"/>
          </a:p>
        </p:txBody>
      </p:sp>
      <p:sp>
        <p:nvSpPr>
          <p:cNvPr id="4" name="Slide Number Placeholder 3"/>
          <p:cNvSpPr>
            <a:spLocks noGrp="1"/>
          </p:cNvSpPr>
          <p:nvPr>
            <p:ph type="sldNum" sz="quarter" idx="20"/>
          </p:nvPr>
        </p:nvSpPr>
        <p:spPr/>
        <p:txBody>
          <a:bodyPr/>
          <a:lstStyle/>
          <a:p>
            <a:fld id="{47547CF9-5B10-D24F-A8D7-45A9778164F7}" type="slidenum">
              <a:rPr lang="uk-UA" smtClean="0"/>
              <a:pPr/>
              <a:t>‹#›</a:t>
            </a:fld>
            <a:endParaRPr lang="uk-UA" dirty="0"/>
          </a:p>
        </p:txBody>
      </p:sp>
      <p:sp>
        <p:nvSpPr>
          <p:cNvPr id="9" name="Content Placeholder 2"/>
          <p:cNvSpPr>
            <a:spLocks noGrp="1"/>
          </p:cNvSpPr>
          <p:nvPr>
            <p:ph sz="half" idx="17"/>
          </p:nvPr>
        </p:nvSpPr>
        <p:spPr>
          <a:xfrm>
            <a:off x="457200" y="1371600"/>
            <a:ext cx="4023360" cy="2697480"/>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0" name="Text Placeholder 7"/>
          <p:cNvSpPr>
            <a:spLocks noGrp="1"/>
          </p:cNvSpPr>
          <p:nvPr>
            <p:ph type="body" sz="quarter" idx="21" hasCustomPrompt="1"/>
          </p:nvPr>
        </p:nvSpPr>
        <p:spPr>
          <a:xfrm>
            <a:off x="45720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6" name="Title 5"/>
          <p:cNvSpPr>
            <a:spLocks noGrp="1"/>
          </p:cNvSpPr>
          <p:nvPr>
            <p:ph type="title"/>
          </p:nvPr>
        </p:nvSpPr>
        <p:spPr>
          <a:xfrm>
            <a:off x="457200" y="342900"/>
            <a:ext cx="8229600" cy="960120"/>
          </a:xfrm>
        </p:spPr>
        <p:txBody>
          <a:bodyPr/>
          <a:lstStyle/>
          <a:p>
            <a:r>
              <a:rPr lang="en-US"/>
              <a:t>Click to edit Master title style</a:t>
            </a:r>
            <a:endParaRPr lang="en-US" dirty="0"/>
          </a:p>
        </p:txBody>
      </p:sp>
    </p:spTree>
    <p:extLst>
      <p:ext uri="{BB962C8B-B14F-4D97-AF65-F5344CB8AC3E}">
        <p14:creationId xmlns:p14="http://schemas.microsoft.com/office/powerpoint/2010/main" val="818626099"/>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and Big Statement - Alternate">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246120" y="1371600"/>
            <a:ext cx="5440680" cy="3108960"/>
          </a:xfrm>
        </p:spPr>
        <p:txBody>
          <a:bodyPr>
            <a:normAutofit/>
          </a:bodyPr>
          <a:lstStyle>
            <a:lvl1pPr marL="0" indent="0">
              <a:lnSpc>
                <a:spcPct val="90000"/>
              </a:lnSpc>
              <a:spcBef>
                <a:spcPts val="0"/>
              </a:spcBef>
              <a:buFont typeface="Arial"/>
              <a:buNone/>
              <a:defRPr sz="3600" b="0" i="0" spc="0" baseline="0">
                <a:solidFill>
                  <a:schemeClr val="accent2"/>
                </a:solidFill>
                <a:latin typeface="+mn-lt"/>
                <a:ea typeface="Arial" charset="0"/>
                <a:cs typeface="Arial" charset="0"/>
              </a:defRPr>
            </a:lvl1pPr>
            <a:lvl2pPr marL="0" indent="0">
              <a:lnSpc>
                <a:spcPct val="90000"/>
              </a:lnSpc>
              <a:spcBef>
                <a:spcPts val="0"/>
              </a:spcBef>
              <a:buFont typeface="Arial"/>
              <a:buNone/>
              <a:defRPr sz="4400">
                <a:solidFill>
                  <a:srgbClr val="0460A9"/>
                </a:solidFill>
              </a:defRPr>
            </a:lvl2pPr>
            <a:lvl3pPr marL="0" indent="0">
              <a:lnSpc>
                <a:spcPct val="90000"/>
              </a:lnSpc>
              <a:spcBef>
                <a:spcPts val="0"/>
              </a:spcBef>
              <a:buFont typeface="Arial"/>
              <a:buNone/>
              <a:defRPr sz="4400">
                <a:solidFill>
                  <a:srgbClr val="0460A9"/>
                </a:solidFill>
              </a:defRPr>
            </a:lvl3pPr>
            <a:lvl4pPr marL="0" indent="0">
              <a:lnSpc>
                <a:spcPct val="90000"/>
              </a:lnSpc>
              <a:spcBef>
                <a:spcPts val="0"/>
              </a:spcBef>
              <a:buFont typeface="Arial"/>
              <a:buNone/>
              <a:defRPr sz="4400">
                <a:solidFill>
                  <a:srgbClr val="0460A9"/>
                </a:solidFill>
              </a:defRPr>
            </a:lvl4pPr>
            <a:lvl5pPr marL="0" indent="0">
              <a:lnSpc>
                <a:spcPct val="90000"/>
              </a:lnSpc>
              <a:spcBef>
                <a:spcPts val="0"/>
              </a:spcBef>
              <a:buFont typeface="Arial"/>
              <a:buNone/>
              <a:defRPr sz="4400">
                <a:solidFill>
                  <a:srgbClr val="0460A9"/>
                </a:solidFill>
              </a:defRPr>
            </a:lvl5pPr>
            <a:lvl6pPr>
              <a:defRPr sz="1800"/>
            </a:lvl6pPr>
            <a:lvl7pPr>
              <a:defRPr sz="1800"/>
            </a:lvl7pPr>
            <a:lvl8pPr>
              <a:defRPr sz="1800"/>
            </a:lvl8pPr>
            <a:lvl9pPr>
              <a:defRPr sz="1800"/>
            </a:lvl9pPr>
          </a:lstStyle>
          <a:p>
            <a:pPr lvl="0"/>
            <a:r>
              <a:rPr lang="en-US"/>
              <a:t>Click to edit Master text styles</a:t>
            </a:r>
          </a:p>
        </p:txBody>
      </p:sp>
      <p:sp>
        <p:nvSpPr>
          <p:cNvPr id="3" name="Footer Placeholder 2"/>
          <p:cNvSpPr>
            <a:spLocks noGrp="1"/>
          </p:cNvSpPr>
          <p:nvPr>
            <p:ph type="ftr" sz="quarter" idx="19"/>
          </p:nvPr>
        </p:nvSpPr>
        <p:spPr/>
        <p:txBody>
          <a:bodyPr/>
          <a:lstStyle/>
          <a:p>
            <a:endParaRPr lang="en-US" dirty="0"/>
          </a:p>
        </p:txBody>
      </p:sp>
      <p:sp>
        <p:nvSpPr>
          <p:cNvPr id="4" name="Slide Number Placeholder 3"/>
          <p:cNvSpPr>
            <a:spLocks noGrp="1"/>
          </p:cNvSpPr>
          <p:nvPr>
            <p:ph type="sldNum" sz="quarter" idx="20"/>
          </p:nvPr>
        </p:nvSpPr>
        <p:spPr/>
        <p:txBody>
          <a:bodyPr/>
          <a:lstStyle/>
          <a:p>
            <a:fld id="{47547CF9-5B10-D24F-A8D7-45A9778164F7}" type="slidenum">
              <a:rPr lang="uk-UA" smtClean="0"/>
              <a:pPr/>
              <a:t>‹#›</a:t>
            </a:fld>
            <a:endParaRPr lang="uk-UA" dirty="0"/>
          </a:p>
        </p:txBody>
      </p:sp>
      <p:sp>
        <p:nvSpPr>
          <p:cNvPr id="9" name="Content Placeholder 2"/>
          <p:cNvSpPr>
            <a:spLocks noGrp="1"/>
          </p:cNvSpPr>
          <p:nvPr>
            <p:ph sz="half" idx="17"/>
          </p:nvPr>
        </p:nvSpPr>
        <p:spPr>
          <a:xfrm>
            <a:off x="457200" y="1371600"/>
            <a:ext cx="2606040" cy="2697480"/>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0" name="Text Placeholder 7"/>
          <p:cNvSpPr>
            <a:spLocks noGrp="1"/>
          </p:cNvSpPr>
          <p:nvPr>
            <p:ph type="body" sz="quarter" idx="21" hasCustomPrompt="1"/>
          </p:nvPr>
        </p:nvSpPr>
        <p:spPr>
          <a:xfrm>
            <a:off x="45720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6" name="Title 5"/>
          <p:cNvSpPr>
            <a:spLocks noGrp="1"/>
          </p:cNvSpPr>
          <p:nvPr>
            <p:ph type="title"/>
          </p:nvPr>
        </p:nvSpPr>
        <p:spPr>
          <a:xfrm>
            <a:off x="457200" y="342900"/>
            <a:ext cx="8229600" cy="960120"/>
          </a:xfrm>
        </p:spPr>
        <p:txBody>
          <a:bodyPr/>
          <a:lstStyle/>
          <a:p>
            <a:r>
              <a:rPr lang="en-US"/>
              <a:t>Click to edit Master title style</a:t>
            </a:r>
            <a:endParaRPr lang="en-US" dirty="0"/>
          </a:p>
        </p:txBody>
      </p:sp>
    </p:spTree>
    <p:extLst>
      <p:ext uri="{BB962C8B-B14F-4D97-AF65-F5344CB8AC3E}">
        <p14:creationId xmlns:p14="http://schemas.microsoft.com/office/powerpoint/2010/main" val="2297514040"/>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ig Quote">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47547CF9-5B10-D24F-A8D7-45A9778164F7}" type="slidenum">
              <a:rPr lang="uk-UA" smtClean="0"/>
              <a:pPr/>
              <a:t>‹#›</a:t>
            </a:fld>
            <a:endParaRPr lang="uk-UA" dirty="0"/>
          </a:p>
        </p:txBody>
      </p:sp>
      <p:grpSp>
        <p:nvGrpSpPr>
          <p:cNvPr id="9" name="Group 8"/>
          <p:cNvGrpSpPr/>
          <p:nvPr userDrawn="1"/>
        </p:nvGrpSpPr>
        <p:grpSpPr>
          <a:xfrm>
            <a:off x="1050626" y="-137160"/>
            <a:ext cx="7636174" cy="5422392"/>
            <a:chOff x="1050626" y="-137160"/>
            <a:chExt cx="7636174" cy="5422392"/>
          </a:xfrm>
        </p:grpSpPr>
        <p:cxnSp>
          <p:nvCxnSpPr>
            <p:cNvPr id="11" name="Straight Connector 10"/>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3" name="Text Placeholder 2"/>
          <p:cNvSpPr>
            <a:spLocks noGrp="1"/>
          </p:cNvSpPr>
          <p:nvPr>
            <p:ph type="body" sz="quarter" idx="12" hasCustomPrompt="1"/>
          </p:nvPr>
        </p:nvSpPr>
        <p:spPr>
          <a:xfrm>
            <a:off x="1600200" y="1005839"/>
            <a:ext cx="7086600" cy="3104949"/>
          </a:xfrm>
        </p:spPr>
        <p:txBody>
          <a:bodyPr anchor="ctr" anchorCtr="0"/>
          <a:lstStyle>
            <a:lvl1pPr marL="0" indent="0">
              <a:lnSpc>
                <a:spcPct val="90000"/>
              </a:lnSpc>
              <a:spcBef>
                <a:spcPts val="0"/>
              </a:spcBef>
              <a:buNone/>
              <a:defRPr sz="4800" b="0" i="0" spc="0" baseline="0">
                <a:solidFill>
                  <a:schemeClr val="accent2"/>
                </a:solidFill>
                <a:latin typeface="+mn-lt"/>
                <a:ea typeface="Arial" charset="0"/>
                <a:cs typeface="Arial" charset="0"/>
              </a:defRPr>
            </a:lvl1pPr>
            <a:lvl2pPr marL="230188" indent="-230188">
              <a:spcBef>
                <a:spcPts val="600"/>
              </a:spcBef>
              <a:defRPr b="0" i="0" baseline="0">
                <a:latin typeface="+mn-lt"/>
                <a:ea typeface="Arial" charset="0"/>
                <a:cs typeface="Arial" charset="0"/>
              </a:defRPr>
            </a:lvl2pPr>
            <a:lvl3pPr marL="230188" indent="0">
              <a:spcBef>
                <a:spcPts val="600"/>
              </a:spcBef>
              <a:buNone/>
              <a:defRPr/>
            </a:lvl3pPr>
            <a:lvl4pPr marL="685800" indent="-230188">
              <a:spcBef>
                <a:spcPts val="600"/>
              </a:spcBef>
              <a:defRPr/>
            </a:lvl4pPr>
            <a:lvl5pPr marL="917575" indent="-231775">
              <a:spcBef>
                <a:spcPts val="600"/>
              </a:spcBef>
              <a:defRPr/>
            </a:lvl5pPr>
          </a:lstStyle>
          <a:p>
            <a:pPr lvl="0"/>
            <a:r>
              <a:rPr lang="en-US" dirty="0"/>
              <a:t>“Quote goes here.”</a:t>
            </a:r>
          </a:p>
          <a:p>
            <a:pPr lvl="1"/>
            <a:r>
              <a:rPr lang="en-US" dirty="0"/>
              <a:t>Attribution, if needed</a:t>
            </a: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pic>
        <p:nvPicPr>
          <p:cNvPr id="18" name="Picture 17">
            <a:extLst>
              <a:ext uri="{FF2B5EF4-FFF2-40B4-BE49-F238E27FC236}">
                <a16:creationId xmlns:a16="http://schemas.microsoft.com/office/drawing/2014/main" id="{915E4D8C-596E-D644-8AA7-DBFA149284B2}"/>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2697715574"/>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grpSp>
        <p:nvGrpSpPr>
          <p:cNvPr id="41" name="Group 40"/>
          <p:cNvGrpSpPr/>
          <p:nvPr userDrawn="1"/>
        </p:nvGrpSpPr>
        <p:grpSpPr>
          <a:xfrm>
            <a:off x="-137160" y="-137160"/>
            <a:ext cx="9418320" cy="5422392"/>
            <a:chOff x="-137160" y="-137160"/>
            <a:chExt cx="9418320" cy="5422392"/>
          </a:xfrm>
        </p:grpSpPr>
        <p:cxnSp>
          <p:nvCxnSpPr>
            <p:cNvPr id="42" name="Straight Connector 41"/>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userDrawn="1"/>
          </p:nvCxnSpPr>
          <p:spPr>
            <a:xfrm>
              <a:off x="918972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userDrawn="1"/>
          </p:nvCxnSpPr>
          <p:spPr>
            <a:xfrm>
              <a:off x="-13716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55" name="Title 1"/>
          <p:cNvSpPr>
            <a:spLocks noGrp="1"/>
          </p:cNvSpPr>
          <p:nvPr>
            <p:ph type="ctrTitle"/>
          </p:nvPr>
        </p:nvSpPr>
        <p:spPr bwMode="auto">
          <a:xfrm>
            <a:off x="1600200" y="3108960"/>
            <a:ext cx="7086600" cy="914400"/>
          </a:xfrm>
        </p:spPr>
        <p:txBody>
          <a:bodyPr anchor="b" anchorCtr="0">
            <a:noAutofit/>
          </a:bodyPr>
          <a:lstStyle>
            <a:lvl1pPr>
              <a:defRPr sz="3200">
                <a:solidFill>
                  <a:schemeClr val="tx1"/>
                </a:solidFill>
              </a:defRPr>
            </a:lvl1pPr>
          </a:lstStyle>
          <a:p>
            <a:r>
              <a:rPr lang="en-US"/>
              <a:t>Click to edit Master title style</a:t>
            </a:r>
            <a:endParaRPr lang="en-US" dirty="0"/>
          </a:p>
        </p:txBody>
      </p:sp>
      <p:sp>
        <p:nvSpPr>
          <p:cNvPr id="56" name="Subtitle 2"/>
          <p:cNvSpPr>
            <a:spLocks noGrp="1"/>
          </p:cNvSpPr>
          <p:nvPr>
            <p:ph type="subTitle" idx="1" hasCustomPrompt="1"/>
          </p:nvPr>
        </p:nvSpPr>
        <p:spPr bwMode="auto">
          <a:xfrm>
            <a:off x="1600200" y="4114800"/>
            <a:ext cx="5029200" cy="731520"/>
          </a:xfrm>
        </p:spPr>
        <p:txBody>
          <a:bodyPr>
            <a:noAutofit/>
          </a:bodyPr>
          <a:lstStyle>
            <a:lvl1pPr marL="0" indent="0" algn="l">
              <a:lnSpc>
                <a:spcPct val="100000"/>
              </a:lnSpc>
              <a:spcBef>
                <a:spcPts val="0"/>
              </a:spcBef>
              <a:buNone/>
              <a:defRPr sz="1400" b="1" i="0" spc="0" baseline="0">
                <a:solidFill>
                  <a:schemeClr val="tx1"/>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a:t>
            </a:r>
            <a:r>
              <a:rPr lang="en-US" dirty="0" err="1"/>
              <a:t>su</a:t>
            </a:r>
            <a:r>
              <a:rPr lang="en-US" dirty="0"/>
              <a:t>   </a:t>
            </a:r>
            <a:r>
              <a:rPr lang="en-US" dirty="0" err="1"/>
              <a:t>btitle</a:t>
            </a:r>
            <a:r>
              <a:rPr lang="en-US" dirty="0"/>
              <a:t> style</a:t>
            </a:r>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16" name="Picture Placeholder 3"/>
          <p:cNvSpPr>
            <a:spLocks noGrp="1"/>
          </p:cNvSpPr>
          <p:nvPr>
            <p:ph type="pic" sz="quarter" idx="10" hasCustomPrompt="1"/>
          </p:nvPr>
        </p:nvSpPr>
        <p:spPr>
          <a:xfrm>
            <a:off x="525624" y="316156"/>
            <a:ext cx="8157600" cy="2635200"/>
          </a:xfrm>
          <a:solidFill>
            <a:srgbClr val="CCCCCC"/>
          </a:solidFill>
        </p:spPr>
        <p:txBody>
          <a:bodyPr tIns="0" anchor="ctr" anchorCtr="0">
            <a:normAutofit/>
          </a:bodyPr>
          <a:lstStyle>
            <a:lvl1pPr marL="1079500" marR="0" indent="0" algn="l" defTabSz="914400" rtl="0" eaLnBrk="1" fontAlgn="auto" latinLnBrk="0" hangingPunct="1">
              <a:lnSpc>
                <a:spcPct val="100000"/>
              </a:lnSpc>
              <a:spcBef>
                <a:spcPts val="1200"/>
              </a:spcBef>
              <a:spcAft>
                <a:spcPts val="0"/>
              </a:spcAft>
              <a:buClrTx/>
              <a:buSzPct val="120000"/>
              <a:buFont typeface="Arial" pitchFamily="34" charset="0"/>
              <a:buNone/>
              <a:tabLst>
                <a:tab pos="3998913" algn="r"/>
                <a:tab pos="8229600" algn="r"/>
              </a:tabLst>
              <a:defRPr lang="en-US" sz="950" smtClean="0">
                <a:effectLst/>
                <a:latin typeface="+mn-lt"/>
              </a:defRPr>
            </a:lvl1pPr>
          </a:lstStyle>
          <a:p>
            <a:r>
              <a:rPr lang="en-US" dirty="0"/>
              <a:t>This space is reserved for cropped images only sourced from Novartis Brand Lab at https://</a:t>
            </a:r>
            <a:r>
              <a:rPr lang="en-US" dirty="0" err="1"/>
              <a:t>www.novartisbrandlab.com</a:t>
            </a:r>
            <a:r>
              <a:rPr lang="en-US" dirty="0"/>
              <a:t>/resources/assets/5982</a:t>
            </a:r>
            <a:br>
              <a:rPr lang="en-US" dirty="0"/>
            </a:br>
            <a:r>
              <a:rPr lang="en-US" dirty="0"/>
              <a:t>Once you have chosen your image, select the asset for download from the drop-down menu.                                                            For this template, you would download the image cropped to fit the </a:t>
            </a:r>
            <a:r>
              <a:rPr lang="en-US" dirty="0">
                <a:solidFill>
                  <a:srgbClr val="000000"/>
                </a:solidFill>
                <a:effectLst/>
                <a:latin typeface="Arial" charset="0"/>
              </a:rPr>
              <a:t>PPT Presentation Wide Screen 16:9 template</a:t>
            </a:r>
            <a:r>
              <a:rPr lang="en-US" dirty="0"/>
              <a:t>.</a:t>
            </a:r>
            <a:br>
              <a:rPr lang="en-US" dirty="0"/>
            </a:br>
            <a:r>
              <a:rPr lang="en-US" dirty="0"/>
              <a:t>Illustrations, graphics or icons are not allowed. Photography must follow our </a:t>
            </a:r>
            <a:r>
              <a:rPr lang="en-US" dirty="0" err="1"/>
              <a:t>monocolor</a:t>
            </a:r>
            <a:r>
              <a:rPr lang="en-US" dirty="0"/>
              <a:t> rule.                                                                 That means for this template in Novartis Blue </a:t>
            </a:r>
            <a:r>
              <a:rPr lang="en-US" dirty="0" err="1"/>
              <a:t>monocolor</a:t>
            </a:r>
            <a:r>
              <a:rPr lang="en-US" dirty="0"/>
              <a:t> theme, choose an image with a pop of Novartis Blue color.</a:t>
            </a:r>
          </a:p>
        </p:txBody>
      </p:sp>
      <p:pic>
        <p:nvPicPr>
          <p:cNvPr id="17" name="Picture 16">
            <a:extLst>
              <a:ext uri="{FF2B5EF4-FFF2-40B4-BE49-F238E27FC236}">
                <a16:creationId xmlns:a16="http://schemas.microsoft.com/office/drawing/2014/main" id="{DEE6C8E6-00B0-984D-96B9-60F58388E240}"/>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2480215106"/>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ection Header - No Picture">
    <p:spTree>
      <p:nvGrpSpPr>
        <p:cNvPr id="1" name=""/>
        <p:cNvGrpSpPr/>
        <p:nvPr/>
      </p:nvGrpSpPr>
      <p:grpSpPr>
        <a:xfrm>
          <a:off x="0" y="0"/>
          <a:ext cx="0" cy="0"/>
          <a:chOff x="0" y="0"/>
          <a:chExt cx="0" cy="0"/>
        </a:xfrm>
      </p:grpSpPr>
      <p:grpSp>
        <p:nvGrpSpPr>
          <p:cNvPr id="14" name="Group 13"/>
          <p:cNvGrpSpPr/>
          <p:nvPr userDrawn="1"/>
        </p:nvGrpSpPr>
        <p:grpSpPr>
          <a:xfrm>
            <a:off x="1050626" y="-137160"/>
            <a:ext cx="7636174" cy="5422392"/>
            <a:chOff x="1050626" y="-137160"/>
            <a:chExt cx="7636174" cy="5422392"/>
          </a:xfrm>
        </p:grpSpPr>
        <p:cxnSp>
          <p:nvCxnSpPr>
            <p:cNvPr id="15" name="Straight Connector 14"/>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18" name="Title 1"/>
          <p:cNvSpPr>
            <a:spLocks noGrp="1"/>
          </p:cNvSpPr>
          <p:nvPr>
            <p:ph type="ctrTitle"/>
          </p:nvPr>
        </p:nvSpPr>
        <p:spPr bwMode="auto">
          <a:xfrm>
            <a:off x="1600200" y="1463040"/>
            <a:ext cx="7086600" cy="2102185"/>
          </a:xfrm>
        </p:spPr>
        <p:txBody>
          <a:bodyPr anchor="b" anchorCtr="0">
            <a:noAutofit/>
          </a:bodyPr>
          <a:lstStyle>
            <a:lvl1pPr>
              <a:defRPr sz="3200" baseline="0"/>
            </a:lvl1pPr>
          </a:lstStyle>
          <a:p>
            <a:r>
              <a:rPr lang="en-US"/>
              <a:t>Click to edit Master title style</a:t>
            </a:r>
            <a:endParaRPr lang="en-US" dirty="0"/>
          </a:p>
        </p:txBody>
      </p:sp>
      <p:sp>
        <p:nvSpPr>
          <p:cNvPr id="19" name="Subtitle 2"/>
          <p:cNvSpPr>
            <a:spLocks noGrp="1"/>
          </p:cNvSpPr>
          <p:nvPr>
            <p:ph type="subTitle" idx="1"/>
          </p:nvPr>
        </p:nvSpPr>
        <p:spPr bwMode="auto">
          <a:xfrm>
            <a:off x="1600200" y="3657600"/>
            <a:ext cx="7086600" cy="822960"/>
          </a:xfrm>
        </p:spPr>
        <p:txBody>
          <a:bodyPr>
            <a:noAutofit/>
          </a:bodyPr>
          <a:lstStyle>
            <a:lvl1pPr marL="0" indent="0" algn="l">
              <a:lnSpc>
                <a:spcPct val="100000"/>
              </a:lnSpc>
              <a:spcBef>
                <a:spcPts val="0"/>
              </a:spcBef>
              <a:buNone/>
              <a:defRPr sz="1400" b="1" i="0" baseline="0">
                <a:solidFill>
                  <a:srgbClr val="000000"/>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pic>
        <p:nvPicPr>
          <p:cNvPr id="17" name="Picture 16">
            <a:extLst>
              <a:ext uri="{FF2B5EF4-FFF2-40B4-BE49-F238E27FC236}">
                <a16:creationId xmlns:a16="http://schemas.microsoft.com/office/drawing/2014/main" id="{03B6A24D-6BB8-474F-8F69-48CC49652DC9}"/>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61157623"/>
      </p:ext>
    </p:extLst>
  </p:cSld>
  <p:clrMapOvr>
    <a:masterClrMapping/>
  </p:clrMapOvr>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47547CF9-5B10-D24F-A8D7-45A9778164F7}" type="slidenum">
              <a:rPr lang="uk-UA" smtClean="0"/>
              <a:pPr/>
              <a:t>‹#›</a:t>
            </a:fld>
            <a:endParaRPr lang="uk-UA" dirty="0"/>
          </a:p>
        </p:txBody>
      </p:sp>
    </p:spTree>
    <p:extLst>
      <p:ext uri="{BB962C8B-B14F-4D97-AF65-F5344CB8AC3E}">
        <p14:creationId xmlns:p14="http://schemas.microsoft.com/office/powerpoint/2010/main" val="2124254679"/>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endParaRPr lang="en-US" dirty="0"/>
          </a:p>
        </p:txBody>
      </p:sp>
      <p:sp>
        <p:nvSpPr>
          <p:cNvPr id="3" name="Slide Number Placeholder 2"/>
          <p:cNvSpPr>
            <a:spLocks noGrp="1"/>
          </p:cNvSpPr>
          <p:nvPr>
            <p:ph type="sldNum" sz="quarter" idx="11"/>
          </p:nvPr>
        </p:nvSpPr>
        <p:spPr/>
        <p:txBody>
          <a:bodyPr/>
          <a:lstStyle/>
          <a:p>
            <a:fld id="{47547CF9-5B10-D24F-A8D7-45A9778164F7}" type="slidenum">
              <a:rPr lang="uk-UA" smtClean="0"/>
              <a:pPr/>
              <a:t>‹#›</a:t>
            </a:fld>
            <a:endParaRPr lang="uk-UA" dirty="0"/>
          </a:p>
        </p:txBody>
      </p:sp>
    </p:spTree>
    <p:extLst>
      <p:ext uri="{BB962C8B-B14F-4D97-AF65-F5344CB8AC3E}">
        <p14:creationId xmlns:p14="http://schemas.microsoft.com/office/powerpoint/2010/main" val="852009805"/>
      </p:ext>
    </p:extLst>
  </p:cSld>
  <p:clrMapOvr>
    <a:masterClrMapping/>
  </p:clrMapOvr>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19" name="Title 1"/>
          <p:cNvSpPr txBox="1">
            <a:spLocks/>
          </p:cNvSpPr>
          <p:nvPr userDrawn="1"/>
        </p:nvSpPr>
        <p:spPr>
          <a:xfrm>
            <a:off x="1600200" y="3108960"/>
            <a:ext cx="7086600" cy="914984"/>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nSpc>
                <a:spcPct val="90000"/>
              </a:lnSpc>
            </a:pPr>
            <a:r>
              <a:rPr lang="en-US" sz="3200" b="1" i="0" spc="-100" dirty="0">
                <a:latin typeface="+mj-lt"/>
                <a:ea typeface="Arial Black" charset="0"/>
                <a:cs typeface="Arial Black" charset="0"/>
              </a:rPr>
              <a:t>Thank</a:t>
            </a:r>
            <a:r>
              <a:rPr lang="en-US" sz="3200" b="1" i="0" spc="-100" baseline="0" dirty="0">
                <a:latin typeface="+mj-lt"/>
                <a:ea typeface="Arial Black" charset="0"/>
                <a:cs typeface="Arial Black" charset="0"/>
              </a:rPr>
              <a:t> you</a:t>
            </a:r>
            <a:endParaRPr lang="en-US" sz="3200" b="1" i="0" spc="-100" dirty="0">
              <a:latin typeface="+mj-lt"/>
              <a:ea typeface="Arial Black" charset="0"/>
              <a:cs typeface="Arial Black" charset="0"/>
            </a:endParaRPr>
          </a:p>
        </p:txBody>
      </p:sp>
      <p:grpSp>
        <p:nvGrpSpPr>
          <p:cNvPr id="37" name="Group 36"/>
          <p:cNvGrpSpPr/>
          <p:nvPr userDrawn="1"/>
        </p:nvGrpSpPr>
        <p:grpSpPr>
          <a:xfrm>
            <a:off x="-137160" y="-137160"/>
            <a:ext cx="9418320" cy="5422392"/>
            <a:chOff x="-137160" y="-137160"/>
            <a:chExt cx="9418320" cy="5422392"/>
          </a:xfrm>
        </p:grpSpPr>
        <p:cxnSp>
          <p:nvCxnSpPr>
            <p:cNvPr id="38" name="Straight Connector 37"/>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userDrawn="1"/>
          </p:nvCxnSpPr>
          <p:spPr>
            <a:xfrm>
              <a:off x="918972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userDrawn="1"/>
          </p:nvCxnSpPr>
          <p:spPr>
            <a:xfrm>
              <a:off x="-13716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15" name="Picture Placeholder 3"/>
          <p:cNvSpPr>
            <a:spLocks noGrp="1"/>
          </p:cNvSpPr>
          <p:nvPr>
            <p:ph type="pic" sz="quarter" idx="10" hasCustomPrompt="1"/>
          </p:nvPr>
        </p:nvSpPr>
        <p:spPr>
          <a:xfrm>
            <a:off x="525624" y="316156"/>
            <a:ext cx="8157600" cy="2635200"/>
          </a:xfrm>
          <a:solidFill>
            <a:srgbClr val="CCCCCC"/>
          </a:solidFill>
        </p:spPr>
        <p:txBody>
          <a:bodyPr tIns="0" anchor="ctr" anchorCtr="0">
            <a:normAutofit/>
          </a:bodyPr>
          <a:lstStyle>
            <a:lvl1pPr marL="1079500" marR="0" indent="0" algn="l" defTabSz="914400" rtl="0" eaLnBrk="1" fontAlgn="auto" latinLnBrk="0" hangingPunct="1">
              <a:lnSpc>
                <a:spcPct val="100000"/>
              </a:lnSpc>
              <a:spcBef>
                <a:spcPts val="1200"/>
              </a:spcBef>
              <a:spcAft>
                <a:spcPts val="0"/>
              </a:spcAft>
              <a:buClrTx/>
              <a:buSzPct val="120000"/>
              <a:buFont typeface="Arial" pitchFamily="34" charset="0"/>
              <a:buNone/>
              <a:tabLst>
                <a:tab pos="3998913" algn="r"/>
                <a:tab pos="8229600" algn="r"/>
              </a:tabLst>
              <a:defRPr lang="en-US" sz="950" smtClean="0">
                <a:effectLst/>
                <a:latin typeface="+mn-lt"/>
              </a:defRPr>
            </a:lvl1pPr>
          </a:lstStyle>
          <a:p>
            <a:r>
              <a:rPr lang="en-US" dirty="0"/>
              <a:t>This space is reserved for cropped images only sourced from Novartis Brand Lab at https://</a:t>
            </a:r>
            <a:r>
              <a:rPr lang="en-US" dirty="0" err="1"/>
              <a:t>www.novartisbrandlab.com</a:t>
            </a:r>
            <a:r>
              <a:rPr lang="en-US" dirty="0"/>
              <a:t>/resources/assets/5982</a:t>
            </a:r>
            <a:br>
              <a:rPr lang="en-US" dirty="0"/>
            </a:br>
            <a:r>
              <a:rPr lang="en-US" dirty="0"/>
              <a:t>Once you have chosen your image, select the asset for download from the drop-down menu.                                                            For this template, you would download the image cropped to fit the </a:t>
            </a:r>
            <a:r>
              <a:rPr lang="en-US" dirty="0">
                <a:solidFill>
                  <a:srgbClr val="000000"/>
                </a:solidFill>
                <a:effectLst/>
                <a:latin typeface="Arial" charset="0"/>
              </a:rPr>
              <a:t>PPT Presentation Wide Screen 16:9 template</a:t>
            </a:r>
            <a:r>
              <a:rPr lang="en-US" dirty="0"/>
              <a:t>.</a:t>
            </a:r>
            <a:br>
              <a:rPr lang="en-US" dirty="0"/>
            </a:br>
            <a:r>
              <a:rPr lang="en-US" dirty="0"/>
              <a:t>Illustrations, graphics or icons are not allowed. Photography must follow our </a:t>
            </a:r>
            <a:r>
              <a:rPr lang="en-US" dirty="0" err="1"/>
              <a:t>monocolor</a:t>
            </a:r>
            <a:r>
              <a:rPr lang="en-US" dirty="0"/>
              <a:t> rule.                                                                 That means for this template in Novartis Blue </a:t>
            </a:r>
            <a:r>
              <a:rPr lang="en-US" dirty="0" err="1"/>
              <a:t>monocolor</a:t>
            </a:r>
            <a:r>
              <a:rPr lang="en-US" dirty="0"/>
              <a:t> theme, choose an image with a pop of Novartis Blue color.</a:t>
            </a:r>
          </a:p>
        </p:txBody>
      </p:sp>
      <p:pic>
        <p:nvPicPr>
          <p:cNvPr id="16" name="Picture 15">
            <a:extLst>
              <a:ext uri="{FF2B5EF4-FFF2-40B4-BE49-F238E27FC236}">
                <a16:creationId xmlns:a16="http://schemas.microsoft.com/office/drawing/2014/main" id="{5933F970-4F3C-A744-9D6D-B0FDBD44815C}"/>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312821867"/>
      </p:ext>
    </p:extLst>
  </p:cSld>
  <p:clrMapOvr>
    <a:masterClrMapping/>
  </p:clrMapOvr>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End Slide - No Picture">
    <p:spTree>
      <p:nvGrpSpPr>
        <p:cNvPr id="1" name=""/>
        <p:cNvGrpSpPr/>
        <p:nvPr/>
      </p:nvGrpSpPr>
      <p:grpSpPr>
        <a:xfrm>
          <a:off x="0" y="0"/>
          <a:ext cx="0" cy="0"/>
          <a:chOff x="0" y="0"/>
          <a:chExt cx="0" cy="0"/>
        </a:xfrm>
      </p:grpSpPr>
      <p:grpSp>
        <p:nvGrpSpPr>
          <p:cNvPr id="13" name="Group 12"/>
          <p:cNvGrpSpPr/>
          <p:nvPr userDrawn="1"/>
        </p:nvGrpSpPr>
        <p:grpSpPr>
          <a:xfrm>
            <a:off x="1050626" y="-137160"/>
            <a:ext cx="7636174" cy="5422392"/>
            <a:chOff x="1050626" y="-137160"/>
            <a:chExt cx="7636174" cy="5422392"/>
          </a:xfrm>
        </p:grpSpPr>
        <p:cxnSp>
          <p:nvCxnSpPr>
            <p:cNvPr id="14" name="Straight Connector 13"/>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6" name="Title 1"/>
          <p:cNvSpPr txBox="1">
            <a:spLocks/>
          </p:cNvSpPr>
          <p:nvPr userDrawn="1"/>
        </p:nvSpPr>
        <p:spPr>
          <a:xfrm>
            <a:off x="1600200" y="1463040"/>
            <a:ext cx="7086600" cy="2103120"/>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nSpc>
                <a:spcPct val="90000"/>
              </a:lnSpc>
            </a:pPr>
            <a:r>
              <a:rPr lang="en-US" sz="3200" b="1" i="0" spc="-100" dirty="0">
                <a:latin typeface="+mj-lt"/>
                <a:ea typeface="Arial Black" charset="0"/>
                <a:cs typeface="Arial Black" charset="0"/>
              </a:rPr>
              <a:t>Thank</a:t>
            </a:r>
            <a:r>
              <a:rPr lang="en-US" sz="3200" b="1" i="0" spc="-100" baseline="0" dirty="0">
                <a:latin typeface="+mj-lt"/>
                <a:ea typeface="Arial Black" charset="0"/>
                <a:cs typeface="Arial Black" charset="0"/>
              </a:rPr>
              <a:t> you</a:t>
            </a:r>
            <a:endParaRPr lang="en-US" sz="3200" b="1" i="0" spc="-100" dirty="0">
              <a:latin typeface="+mj-lt"/>
              <a:ea typeface="Arial Black" charset="0"/>
              <a:cs typeface="Arial Black" charset="0"/>
            </a:endParaRPr>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pic>
        <p:nvPicPr>
          <p:cNvPr id="17" name="Picture 16">
            <a:extLst>
              <a:ext uri="{FF2B5EF4-FFF2-40B4-BE49-F238E27FC236}">
                <a16:creationId xmlns:a16="http://schemas.microsoft.com/office/drawing/2014/main" id="{2DA1FF81-AC4A-5744-B23B-E24980FE4C60}"/>
              </a:ext>
            </a:extLst>
          </p:cNvPr>
          <p:cNvPicPr>
            <a:picLocks noChangeAspect="1"/>
          </p:cNvPicPr>
          <p:nvPr userDrawn="1"/>
        </p:nvPicPr>
        <p:blipFill>
          <a:blip r:embed="rId3"/>
          <a:stretch>
            <a:fillRect/>
          </a:stretch>
        </p:blipFill>
        <p:spPr>
          <a:xfrm>
            <a:off x="5401181" y="4472279"/>
            <a:ext cx="3554339" cy="664663"/>
          </a:xfrm>
          <a:prstGeom prst="rect">
            <a:avLst/>
          </a:prstGeom>
        </p:spPr>
      </p:pic>
    </p:spTree>
    <p:extLst>
      <p:ext uri="{BB962C8B-B14F-4D97-AF65-F5344CB8AC3E}">
        <p14:creationId xmlns:p14="http://schemas.microsoft.com/office/powerpoint/2010/main" val="398166372"/>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No Picture">
    <p:spTree>
      <p:nvGrpSpPr>
        <p:cNvPr id="1" name=""/>
        <p:cNvGrpSpPr/>
        <p:nvPr/>
      </p:nvGrpSpPr>
      <p:grpSpPr>
        <a:xfrm>
          <a:off x="0" y="0"/>
          <a:ext cx="0" cy="0"/>
          <a:chOff x="0" y="0"/>
          <a:chExt cx="0" cy="0"/>
        </a:xfrm>
      </p:grpSpPr>
      <p:grpSp>
        <p:nvGrpSpPr>
          <p:cNvPr id="24" name="Group 23"/>
          <p:cNvGrpSpPr/>
          <p:nvPr userDrawn="1"/>
        </p:nvGrpSpPr>
        <p:grpSpPr>
          <a:xfrm>
            <a:off x="-137160" y="-137160"/>
            <a:ext cx="9418320" cy="5422392"/>
            <a:chOff x="-137160" y="-137160"/>
            <a:chExt cx="9418320" cy="5422392"/>
          </a:xfrm>
        </p:grpSpPr>
        <p:cxnSp>
          <p:nvCxnSpPr>
            <p:cNvPr id="28" name="Straight Connector 27"/>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18972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3716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18972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3716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bwMode="auto">
          <a:xfrm>
            <a:off x="1600200" y="1463040"/>
            <a:ext cx="7086600" cy="2102185"/>
          </a:xfrm>
        </p:spPr>
        <p:txBody>
          <a:bodyPr anchor="b" anchorCtr="0">
            <a:noAutofit/>
          </a:bodyPr>
          <a:lstStyle>
            <a:lvl1pPr>
              <a:defRPr sz="3200" b="0"/>
            </a:lvl1pPr>
          </a:lstStyle>
          <a:p>
            <a:r>
              <a:rPr lang="en-US"/>
              <a:t>Click to edit Master title style</a:t>
            </a:r>
            <a:endParaRPr lang="en-US" dirty="0"/>
          </a:p>
        </p:txBody>
      </p:sp>
      <p:sp>
        <p:nvSpPr>
          <p:cNvPr id="3" name="Subtitle 2"/>
          <p:cNvSpPr>
            <a:spLocks noGrp="1"/>
          </p:cNvSpPr>
          <p:nvPr>
            <p:ph type="subTitle" idx="1"/>
          </p:nvPr>
        </p:nvSpPr>
        <p:spPr bwMode="auto">
          <a:xfrm>
            <a:off x="1600200" y="3657600"/>
            <a:ext cx="7086600" cy="822960"/>
          </a:xfrm>
        </p:spPr>
        <p:txBody>
          <a:bodyPr>
            <a:noAutofit/>
          </a:bodyPr>
          <a:lstStyle>
            <a:lvl1pPr marL="0" indent="0" algn="l">
              <a:lnSpc>
                <a:spcPct val="100000"/>
              </a:lnSpc>
              <a:spcBef>
                <a:spcPts val="0"/>
              </a:spcBef>
              <a:buNone/>
              <a:defRPr sz="1400" b="1" i="0" baseline="0">
                <a:solidFill>
                  <a:srgbClr val="000000"/>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18" name="Text Placeholder 7"/>
          <p:cNvSpPr>
            <a:spLocks noGrp="1"/>
          </p:cNvSpPr>
          <p:nvPr>
            <p:ph type="body" sz="quarter" idx="12" hasCustomPrompt="1"/>
          </p:nvPr>
        </p:nvSpPr>
        <p:spPr bwMode="gray">
          <a:xfrm>
            <a:off x="0" y="640080"/>
            <a:ext cx="2286000" cy="548640"/>
          </a:xfrm>
          <a:solidFill>
            <a:schemeClr val="accent2"/>
          </a:solidFill>
        </p:spPr>
        <p:txBody>
          <a:bodyPr lIns="182880" tIns="45720" rIns="91440" bIns="45720" anchor="ctr" anchorCtr="0">
            <a:normAutofit/>
          </a:bodyPr>
          <a:lstStyle>
            <a:lvl1pPr marL="0" marR="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sz="1000" b="1" i="0" spc="0" baseline="0">
                <a:solidFill>
                  <a:schemeClr val="bg1"/>
                </a:solidFill>
                <a:latin typeface="+mn-lt"/>
                <a:ea typeface="Arial Regular" charset="0"/>
                <a:cs typeface="Arial Regular" charset="0"/>
              </a:defRPr>
            </a:lvl1pPr>
            <a:lvl2pPr marL="0" indent="0" algn="l">
              <a:spcBef>
                <a:spcPts val="0"/>
              </a:spcBef>
              <a:buFont typeface="Arial"/>
              <a:buNone/>
              <a:defRPr sz="900" b="1">
                <a:solidFill>
                  <a:schemeClr val="bg1"/>
                </a:solidFill>
              </a:defRPr>
            </a:lvl2pPr>
            <a:lvl3pPr marL="0" indent="0">
              <a:spcBef>
                <a:spcPts val="0"/>
              </a:spcBef>
              <a:buFont typeface="Arial"/>
              <a:buNone/>
              <a:defRPr sz="1000" b="1">
                <a:solidFill>
                  <a:schemeClr val="bg1"/>
                </a:solidFill>
              </a:defRPr>
            </a:lvl3pPr>
            <a:lvl4pPr marL="0" indent="0">
              <a:spcBef>
                <a:spcPts val="0"/>
              </a:spcBef>
              <a:buFont typeface="Arial"/>
              <a:buNone/>
              <a:defRPr sz="1000" b="1">
                <a:solidFill>
                  <a:schemeClr val="bg1"/>
                </a:solidFill>
              </a:defRPr>
            </a:lvl4pPr>
            <a:lvl5pPr marL="0" indent="0">
              <a:spcBef>
                <a:spcPts val="0"/>
              </a:spcBef>
              <a:buFont typeface="Arial"/>
              <a:buNone/>
              <a:defRPr sz="1000" b="1">
                <a:solidFill>
                  <a:schemeClr val="bg1"/>
                </a:solidFill>
              </a:defRPr>
            </a:lvl5pPr>
          </a:lstStyle>
          <a:p>
            <a:pPr marL="0" marR="0" lvl="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a:pPr>
            <a:r>
              <a:rPr lang="en-US" dirty="0">
                <a:solidFill>
                  <a:srgbClr val="FFFFFF"/>
                </a:solidFill>
              </a:rPr>
              <a:t>Business or </a:t>
            </a:r>
            <a:r>
              <a:rPr lang="en-US" dirty="0"/>
              <a:t>Organizational</a:t>
            </a:r>
            <a:r>
              <a:rPr lang="en-US" dirty="0">
                <a:solidFill>
                  <a:srgbClr val="FFFFFF"/>
                </a:solidFill>
              </a:rPr>
              <a:t> Unit</a:t>
            </a:r>
            <a:br>
              <a:rPr lang="en-US" dirty="0">
                <a:solidFill>
                  <a:srgbClr val="FFFFFF"/>
                </a:solidFill>
              </a:rPr>
            </a:br>
            <a:r>
              <a:rPr lang="en-US" b="0" dirty="0">
                <a:solidFill>
                  <a:srgbClr val="FFFFFF"/>
                </a:solidFill>
              </a:rPr>
              <a:t>Franchise or Department</a:t>
            </a:r>
          </a:p>
        </p:txBody>
      </p:sp>
    </p:spTree>
    <p:extLst>
      <p:ext uri="{BB962C8B-B14F-4D97-AF65-F5344CB8AC3E}">
        <p14:creationId xmlns:p14="http://schemas.microsoft.com/office/powerpoint/2010/main" val="2448985072"/>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341313" indent="-341313">
              <a:buSzPct val="100000"/>
              <a:buFont typeface="+mj-lt"/>
              <a:buAutoNum type="arabicPeriod"/>
              <a:tabLst>
                <a:tab pos="3998913" algn="r"/>
                <a:tab pos="8229600" algn="r"/>
              </a:tabLst>
              <a:defRPr baseline="0"/>
            </a:lvl1pPr>
            <a:lvl2pPr marL="574675" indent="-233363">
              <a:defRPr baseline="0"/>
            </a:lvl2pPr>
            <a:lvl3pPr marL="801688" indent="-227013">
              <a:defRPr baseline="0"/>
            </a:lvl3pPr>
            <a:lvl4pPr marL="1028700" indent="-227013">
              <a:defRPr baseline="0"/>
            </a:lvl4pPr>
            <a:lvl5pPr marL="1257300" indent="-228600">
              <a:defRPr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47547CF9-5B10-D24F-A8D7-45A9778164F7}" type="slidenum">
              <a:rPr lang="uk-UA" smtClean="0"/>
              <a:pPr/>
              <a:t>‹#›</a:t>
            </a:fld>
            <a:endParaRPr lang="uk-UA" dirty="0"/>
          </a:p>
        </p:txBody>
      </p:sp>
      <p:sp>
        <p:nvSpPr>
          <p:cNvPr id="6" name="Title 5">
            <a:extLst>
              <a:ext uri="{FF2B5EF4-FFF2-40B4-BE49-F238E27FC236}">
                <a16:creationId xmlns:a16="http://schemas.microsoft.com/office/drawing/2014/main" id="{B022ED53-DBC7-46A5-9F32-8DBBED849786}"/>
              </a:ext>
            </a:extLst>
          </p:cNvPr>
          <p:cNvSpPr>
            <a:spLocks noGrp="1"/>
          </p:cNvSpPr>
          <p:nvPr>
            <p:ph type="title"/>
          </p:nvPr>
        </p:nvSpPr>
        <p:spPr/>
        <p:txBody>
          <a:bodyPr/>
          <a:lstStyle/>
          <a:p>
            <a:r>
              <a:rPr lang="en-US"/>
              <a:t>Click to edit Master title style</a:t>
            </a:r>
            <a:endParaRPr lang="de-CH"/>
          </a:p>
        </p:txBody>
      </p:sp>
    </p:spTree>
    <p:extLst>
      <p:ext uri="{BB962C8B-B14F-4D97-AF65-F5344CB8AC3E}">
        <p14:creationId xmlns:p14="http://schemas.microsoft.com/office/powerpoint/2010/main" val="4063075943"/>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marL="228600" indent="-228600">
              <a:buSzPct val="100000"/>
              <a:buFont typeface="Wingdings" charset="2"/>
              <a:buChar char="§"/>
              <a:defRPr spc="0" baseline="0"/>
            </a:lvl1pPr>
            <a:lvl2pPr>
              <a:defRPr spc="0" baseline="0"/>
            </a:lvl2pPr>
            <a:lvl3pPr>
              <a:defRPr spc="0" baseline="0"/>
            </a:lvl3pPr>
            <a:lvl4pPr>
              <a:defRPr spc="0" baseline="0"/>
            </a:lvl4pPr>
            <a:lvl5pPr>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47547CF9-5B10-D24F-A8D7-45A9778164F7}" type="slidenum">
              <a:rPr lang="uk-UA" smtClean="0"/>
              <a:pPr/>
              <a:t>‹#›</a:t>
            </a:fld>
            <a:endParaRPr lang="uk-UA" dirty="0"/>
          </a:p>
        </p:txBody>
      </p:sp>
    </p:spTree>
    <p:extLst>
      <p:ext uri="{BB962C8B-B14F-4D97-AF65-F5344CB8AC3E}">
        <p14:creationId xmlns:p14="http://schemas.microsoft.com/office/powerpoint/2010/main" val="4278367205"/>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371600"/>
            <a:ext cx="4021138"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71600"/>
            <a:ext cx="402336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0"/>
          </p:nvPr>
        </p:nvSpPr>
        <p:spPr/>
        <p:txBody>
          <a:bodyPr/>
          <a:lstStyle/>
          <a:p>
            <a:endParaRPr lang="en-US" dirty="0"/>
          </a:p>
        </p:txBody>
      </p:sp>
      <p:sp>
        <p:nvSpPr>
          <p:cNvPr id="6" name="Slide Number Placeholder 5"/>
          <p:cNvSpPr>
            <a:spLocks noGrp="1"/>
          </p:cNvSpPr>
          <p:nvPr>
            <p:ph type="sldNum" sz="quarter" idx="11"/>
          </p:nvPr>
        </p:nvSpPr>
        <p:spPr/>
        <p:txBody>
          <a:bodyPr/>
          <a:lstStyle/>
          <a:p>
            <a:fld id="{47547CF9-5B10-D24F-A8D7-45A9778164F7}" type="slidenum">
              <a:rPr lang="uk-UA" smtClean="0"/>
              <a:pPr/>
              <a:t>‹#›</a:t>
            </a:fld>
            <a:endParaRPr lang="uk-UA" dirty="0"/>
          </a:p>
        </p:txBody>
      </p:sp>
      <p:sp>
        <p:nvSpPr>
          <p:cNvPr id="7" name="Title 6"/>
          <p:cNvSpPr>
            <a:spLocks noGrp="1"/>
          </p:cNvSpPr>
          <p:nvPr>
            <p:ph type="title"/>
          </p:nvPr>
        </p:nvSpPr>
        <p:spPr>
          <a:xfrm>
            <a:off x="457200" y="342900"/>
            <a:ext cx="8229600" cy="960120"/>
          </a:xfrm>
        </p:spPr>
        <p:txBody>
          <a:bodyPr/>
          <a:lstStyle/>
          <a:p>
            <a:r>
              <a:rPr lang="en-US"/>
              <a:t>Click to edit Master title style</a:t>
            </a:r>
            <a:endParaRPr lang="en-US" dirty="0"/>
          </a:p>
        </p:txBody>
      </p:sp>
    </p:spTree>
    <p:extLst>
      <p:ext uri="{BB962C8B-B14F-4D97-AF65-F5344CB8AC3E}">
        <p14:creationId xmlns:p14="http://schemas.microsoft.com/office/powerpoint/2010/main" val="1146975734"/>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371600"/>
            <a:ext cx="260604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268980" y="1371600"/>
            <a:ext cx="260604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0"/>
          </p:nvPr>
        </p:nvSpPr>
        <p:spPr/>
        <p:txBody>
          <a:bodyPr/>
          <a:lstStyle/>
          <a:p>
            <a:endParaRPr lang="en-US" dirty="0"/>
          </a:p>
        </p:txBody>
      </p:sp>
      <p:sp>
        <p:nvSpPr>
          <p:cNvPr id="6" name="Slide Number Placeholder 5"/>
          <p:cNvSpPr>
            <a:spLocks noGrp="1"/>
          </p:cNvSpPr>
          <p:nvPr>
            <p:ph type="sldNum" sz="quarter" idx="11"/>
          </p:nvPr>
        </p:nvSpPr>
        <p:spPr/>
        <p:txBody>
          <a:bodyPr/>
          <a:lstStyle/>
          <a:p>
            <a:fld id="{47547CF9-5B10-D24F-A8D7-45A9778164F7}" type="slidenum">
              <a:rPr lang="uk-UA" smtClean="0"/>
              <a:pPr/>
              <a:t>‹#›</a:t>
            </a:fld>
            <a:endParaRPr lang="uk-UA" dirty="0"/>
          </a:p>
        </p:txBody>
      </p:sp>
      <p:sp>
        <p:nvSpPr>
          <p:cNvPr id="7" name="Title 6"/>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11" name="Content Placeholder 3"/>
          <p:cNvSpPr>
            <a:spLocks noGrp="1"/>
          </p:cNvSpPr>
          <p:nvPr>
            <p:ph sz="half" idx="25"/>
          </p:nvPr>
        </p:nvSpPr>
        <p:spPr>
          <a:xfrm>
            <a:off x="6080760" y="1371600"/>
            <a:ext cx="2606040" cy="3108960"/>
          </a:xfrm>
        </p:spPr>
        <p:txBody>
          <a:bodyPr>
            <a:normAutofit/>
          </a:bodyPr>
          <a:lstStyle>
            <a:lvl1pPr marL="228600" indent="-228600">
              <a:buSzPct val="100000"/>
              <a:buFont typeface="Wingdings" charset="2"/>
              <a:buChar char="§"/>
              <a:defRPr sz="18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79308149"/>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Text and 1 Picture">
    <p:spTree>
      <p:nvGrpSpPr>
        <p:cNvPr id="1" name=""/>
        <p:cNvGrpSpPr/>
        <p:nvPr/>
      </p:nvGrpSpPr>
      <p:grpSpPr>
        <a:xfrm>
          <a:off x="0" y="0"/>
          <a:ext cx="0" cy="0"/>
          <a:chOff x="0" y="0"/>
          <a:chExt cx="0" cy="0"/>
        </a:xfrm>
      </p:grpSpPr>
      <p:sp>
        <p:nvSpPr>
          <p:cNvPr id="8" name="Content Placeholder 2"/>
          <p:cNvSpPr>
            <a:spLocks noGrp="1"/>
          </p:cNvSpPr>
          <p:nvPr>
            <p:ph sz="half" idx="1"/>
          </p:nvPr>
        </p:nvSpPr>
        <p:spPr>
          <a:xfrm>
            <a:off x="457200" y="1371600"/>
            <a:ext cx="402336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5"/>
          </p:nvPr>
        </p:nvSpPr>
        <p:spPr/>
        <p:txBody>
          <a:bodyPr/>
          <a:lstStyle/>
          <a:p>
            <a:endParaRPr lang="en-US" dirty="0"/>
          </a:p>
        </p:txBody>
      </p:sp>
      <p:sp>
        <p:nvSpPr>
          <p:cNvPr id="4" name="Slide Number Placeholder 3"/>
          <p:cNvSpPr>
            <a:spLocks noGrp="1"/>
          </p:cNvSpPr>
          <p:nvPr>
            <p:ph type="sldNum" sz="quarter" idx="16"/>
          </p:nvPr>
        </p:nvSpPr>
        <p:spPr/>
        <p:txBody>
          <a:bodyPr/>
          <a:lstStyle/>
          <a:p>
            <a:fld id="{47547CF9-5B10-D24F-A8D7-45A9778164F7}" type="slidenum">
              <a:rPr lang="uk-UA" smtClean="0"/>
              <a:pPr/>
              <a:t>‹#›</a:t>
            </a:fld>
            <a:endParaRPr lang="uk-UA" dirty="0"/>
          </a:p>
        </p:txBody>
      </p:sp>
      <p:sp>
        <p:nvSpPr>
          <p:cNvPr id="11" name="Content Placeholder 2"/>
          <p:cNvSpPr>
            <a:spLocks noGrp="1"/>
          </p:cNvSpPr>
          <p:nvPr>
            <p:ph sz="half" idx="17"/>
          </p:nvPr>
        </p:nvSpPr>
        <p:spPr>
          <a:xfrm>
            <a:off x="4663440" y="1371600"/>
            <a:ext cx="4023360" cy="2697480"/>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5" name="Title 4"/>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10" name="Text Placeholder 7"/>
          <p:cNvSpPr>
            <a:spLocks noGrp="1"/>
          </p:cNvSpPr>
          <p:nvPr>
            <p:ph type="body" sz="quarter" idx="18" hasCustomPrompt="1"/>
          </p:nvPr>
        </p:nvSpPr>
        <p:spPr>
          <a:xfrm>
            <a:off x="466344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Tree>
    <p:extLst>
      <p:ext uri="{BB962C8B-B14F-4D97-AF65-F5344CB8AC3E}">
        <p14:creationId xmlns:p14="http://schemas.microsoft.com/office/powerpoint/2010/main" val="738342810"/>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1 Picture">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6" name="Text Placeholder 7"/>
          <p:cNvSpPr>
            <a:spLocks noGrp="1"/>
          </p:cNvSpPr>
          <p:nvPr>
            <p:ph type="body" sz="quarter" idx="12" hasCustomPrompt="1"/>
          </p:nvPr>
        </p:nvSpPr>
        <p:spPr>
          <a:xfrm>
            <a:off x="457200" y="1371600"/>
            <a:ext cx="8229600" cy="361445"/>
          </a:xfrm>
        </p:spPr>
        <p:txBody>
          <a:bodyPr anchor="t" anchorCtr="0">
            <a:normAutofit/>
          </a:bodyPr>
          <a:lstStyle>
            <a:lvl1pPr marL="0" indent="0">
              <a:spcBef>
                <a:spcPts val="0"/>
              </a:spcBef>
              <a:buFont typeface="Arial"/>
              <a:buNone/>
              <a:defRPr sz="1800" b="0" baseline="0">
                <a:solidFill>
                  <a:srgbClr val="000000"/>
                </a:solidFill>
              </a:defRPr>
            </a:lvl1pPr>
            <a:lvl2pPr marL="0" indent="0">
              <a:spcBef>
                <a:spcPts val="0"/>
              </a:spcBef>
              <a:buFont typeface="Arial"/>
              <a:buNone/>
              <a:defRPr sz="1800" b="0">
                <a:solidFill>
                  <a:srgbClr val="000000"/>
                </a:solidFill>
              </a:defRPr>
            </a:lvl2pPr>
            <a:lvl3pPr marL="0" indent="0">
              <a:spcBef>
                <a:spcPts val="0"/>
              </a:spcBef>
              <a:buFont typeface="Arial"/>
              <a:buNone/>
              <a:defRPr sz="1800" b="0">
                <a:solidFill>
                  <a:srgbClr val="000000"/>
                </a:solidFill>
              </a:defRPr>
            </a:lvl3pPr>
            <a:lvl4pPr marL="0" indent="0">
              <a:spcBef>
                <a:spcPts val="0"/>
              </a:spcBef>
              <a:buFont typeface="Arial"/>
              <a:buNone/>
              <a:defRPr sz="1800" b="0">
                <a:solidFill>
                  <a:srgbClr val="000000"/>
                </a:solidFill>
              </a:defRPr>
            </a:lvl4pPr>
            <a:lvl5pPr marL="0" indent="0">
              <a:spcBef>
                <a:spcPts val="0"/>
              </a:spcBef>
              <a:buFont typeface="Arial"/>
              <a:buNone/>
              <a:defRPr sz="1800" b="0">
                <a:solidFill>
                  <a:srgbClr val="000000"/>
                </a:solidFill>
              </a:defRPr>
            </a:lvl5pPr>
          </a:lstStyle>
          <a:p>
            <a:pPr lvl="0"/>
            <a:r>
              <a:rPr lang="en-US" dirty="0"/>
              <a:t>Optional picture title</a:t>
            </a:r>
          </a:p>
        </p:txBody>
      </p:sp>
      <p:sp>
        <p:nvSpPr>
          <p:cNvPr id="3" name="Footer Placeholder 2"/>
          <p:cNvSpPr>
            <a:spLocks noGrp="1"/>
          </p:cNvSpPr>
          <p:nvPr>
            <p:ph type="ftr" sz="quarter" idx="14"/>
          </p:nvPr>
        </p:nvSpPr>
        <p:spPr/>
        <p:txBody>
          <a:bodyPr/>
          <a:lstStyle/>
          <a:p>
            <a:endParaRPr lang="en-US" dirty="0"/>
          </a:p>
        </p:txBody>
      </p:sp>
      <p:sp>
        <p:nvSpPr>
          <p:cNvPr id="4" name="Slide Number Placeholder 3"/>
          <p:cNvSpPr>
            <a:spLocks noGrp="1"/>
          </p:cNvSpPr>
          <p:nvPr>
            <p:ph type="sldNum" sz="quarter" idx="15"/>
          </p:nvPr>
        </p:nvSpPr>
        <p:spPr/>
        <p:txBody>
          <a:bodyPr/>
          <a:lstStyle/>
          <a:p>
            <a:fld id="{47547CF9-5B10-D24F-A8D7-45A9778164F7}" type="slidenum">
              <a:rPr lang="uk-UA" smtClean="0"/>
              <a:pPr/>
              <a:t>‹#›</a:t>
            </a:fld>
            <a:endParaRPr lang="uk-UA" dirty="0"/>
          </a:p>
        </p:txBody>
      </p:sp>
      <p:sp>
        <p:nvSpPr>
          <p:cNvPr id="9" name="Content Placeholder 2"/>
          <p:cNvSpPr>
            <a:spLocks noGrp="1"/>
          </p:cNvSpPr>
          <p:nvPr>
            <p:ph sz="half" idx="17"/>
          </p:nvPr>
        </p:nvSpPr>
        <p:spPr>
          <a:xfrm>
            <a:off x="457200" y="1786467"/>
            <a:ext cx="822960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2" name="Text Placeholder 7"/>
          <p:cNvSpPr>
            <a:spLocks noGrp="1"/>
          </p:cNvSpPr>
          <p:nvPr>
            <p:ph type="body" sz="quarter" idx="18" hasCustomPrompt="1"/>
          </p:nvPr>
        </p:nvSpPr>
        <p:spPr>
          <a:xfrm>
            <a:off x="457200" y="4160520"/>
            <a:ext cx="822960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Tree>
    <p:extLst>
      <p:ext uri="{BB962C8B-B14F-4D97-AF65-F5344CB8AC3E}">
        <p14:creationId xmlns:p14="http://schemas.microsoft.com/office/powerpoint/2010/main" val="2662087700"/>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2 Pictures">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229600" cy="960120"/>
          </a:xfrm>
        </p:spPr>
        <p:txBody>
          <a:bodyPr/>
          <a:lstStyle/>
          <a:p>
            <a:r>
              <a:rPr lang="en-US"/>
              <a:t>Click to edit Master title style</a:t>
            </a:r>
            <a:endParaRPr lang="en-US" dirty="0"/>
          </a:p>
        </p:txBody>
      </p:sp>
      <p:sp>
        <p:nvSpPr>
          <p:cNvPr id="3" name="Footer Placeholder 2"/>
          <p:cNvSpPr>
            <a:spLocks noGrp="1"/>
          </p:cNvSpPr>
          <p:nvPr>
            <p:ph type="ftr" sz="quarter" idx="16"/>
          </p:nvPr>
        </p:nvSpPr>
        <p:spPr/>
        <p:txBody>
          <a:bodyPr/>
          <a:lstStyle/>
          <a:p>
            <a:endParaRPr lang="en-US" dirty="0"/>
          </a:p>
        </p:txBody>
      </p:sp>
      <p:sp>
        <p:nvSpPr>
          <p:cNvPr id="4" name="Slide Number Placeholder 3"/>
          <p:cNvSpPr>
            <a:spLocks noGrp="1"/>
          </p:cNvSpPr>
          <p:nvPr>
            <p:ph type="sldNum" sz="quarter" idx="17"/>
          </p:nvPr>
        </p:nvSpPr>
        <p:spPr/>
        <p:txBody>
          <a:bodyPr/>
          <a:lstStyle/>
          <a:p>
            <a:fld id="{47547CF9-5B10-D24F-A8D7-45A9778164F7}" type="slidenum">
              <a:rPr lang="uk-UA" smtClean="0"/>
              <a:pPr/>
              <a:t>‹#›</a:t>
            </a:fld>
            <a:endParaRPr lang="uk-UA" dirty="0"/>
          </a:p>
        </p:txBody>
      </p:sp>
      <p:sp>
        <p:nvSpPr>
          <p:cNvPr id="14" name="Content Placeholder 2"/>
          <p:cNvSpPr>
            <a:spLocks noGrp="1"/>
          </p:cNvSpPr>
          <p:nvPr>
            <p:ph sz="half" idx="18"/>
          </p:nvPr>
        </p:nvSpPr>
        <p:spPr>
          <a:xfrm>
            <a:off x="457200" y="1786467"/>
            <a:ext cx="402336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5" name="Content Placeholder 2"/>
          <p:cNvSpPr>
            <a:spLocks noGrp="1"/>
          </p:cNvSpPr>
          <p:nvPr>
            <p:ph sz="half" idx="19"/>
          </p:nvPr>
        </p:nvSpPr>
        <p:spPr>
          <a:xfrm>
            <a:off x="4663440" y="1786467"/>
            <a:ext cx="402336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r>
              <a:rPr lang="en-US"/>
              <a:t>Click to edit Master text styles</a:t>
            </a:r>
          </a:p>
        </p:txBody>
      </p:sp>
      <p:sp>
        <p:nvSpPr>
          <p:cNvPr id="10" name="Text Placeholder 7"/>
          <p:cNvSpPr>
            <a:spLocks noGrp="1"/>
          </p:cNvSpPr>
          <p:nvPr>
            <p:ph type="body" sz="quarter" idx="12" hasCustomPrompt="1"/>
          </p:nvPr>
        </p:nvSpPr>
        <p:spPr>
          <a:xfrm>
            <a:off x="457200" y="1371600"/>
            <a:ext cx="8229600" cy="361445"/>
          </a:xfrm>
        </p:spPr>
        <p:txBody>
          <a:bodyPr anchor="t" anchorCtr="0">
            <a:normAutofit/>
          </a:bodyPr>
          <a:lstStyle>
            <a:lvl1pPr marL="0" indent="0">
              <a:spcBef>
                <a:spcPts val="0"/>
              </a:spcBef>
              <a:buFont typeface="Arial"/>
              <a:buNone/>
              <a:defRPr sz="1800" b="0" baseline="0">
                <a:solidFill>
                  <a:srgbClr val="000000"/>
                </a:solidFill>
              </a:defRPr>
            </a:lvl1pPr>
            <a:lvl2pPr marL="0" indent="0">
              <a:spcBef>
                <a:spcPts val="0"/>
              </a:spcBef>
              <a:buFont typeface="Arial"/>
              <a:buNone/>
              <a:defRPr sz="1800" b="0">
                <a:solidFill>
                  <a:srgbClr val="000000"/>
                </a:solidFill>
              </a:defRPr>
            </a:lvl2pPr>
            <a:lvl3pPr marL="0" indent="0">
              <a:spcBef>
                <a:spcPts val="0"/>
              </a:spcBef>
              <a:buFont typeface="Arial"/>
              <a:buNone/>
              <a:defRPr sz="1800" b="0">
                <a:solidFill>
                  <a:srgbClr val="000000"/>
                </a:solidFill>
              </a:defRPr>
            </a:lvl3pPr>
            <a:lvl4pPr marL="0" indent="0">
              <a:spcBef>
                <a:spcPts val="0"/>
              </a:spcBef>
              <a:buFont typeface="Arial"/>
              <a:buNone/>
              <a:defRPr sz="1800" b="0">
                <a:solidFill>
                  <a:srgbClr val="000000"/>
                </a:solidFill>
              </a:defRPr>
            </a:lvl4pPr>
            <a:lvl5pPr marL="0" indent="0">
              <a:spcBef>
                <a:spcPts val="0"/>
              </a:spcBef>
              <a:buFont typeface="Arial"/>
              <a:buNone/>
              <a:defRPr sz="1800" b="0">
                <a:solidFill>
                  <a:srgbClr val="000000"/>
                </a:solidFill>
              </a:defRPr>
            </a:lvl5pPr>
          </a:lstStyle>
          <a:p>
            <a:pPr lvl="0"/>
            <a:r>
              <a:rPr lang="en-US" dirty="0"/>
              <a:t>Optional picture title</a:t>
            </a:r>
          </a:p>
        </p:txBody>
      </p:sp>
      <p:sp>
        <p:nvSpPr>
          <p:cNvPr id="17" name="Text Placeholder 7"/>
          <p:cNvSpPr>
            <a:spLocks noGrp="1"/>
          </p:cNvSpPr>
          <p:nvPr>
            <p:ph type="body" sz="quarter" idx="20" hasCustomPrompt="1"/>
          </p:nvPr>
        </p:nvSpPr>
        <p:spPr>
          <a:xfrm>
            <a:off x="45720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
        <p:nvSpPr>
          <p:cNvPr id="18" name="Text Placeholder 7"/>
          <p:cNvSpPr>
            <a:spLocks noGrp="1"/>
          </p:cNvSpPr>
          <p:nvPr>
            <p:ph type="body" sz="quarter" idx="21" hasCustomPrompt="1"/>
          </p:nvPr>
        </p:nvSpPr>
        <p:spPr>
          <a:xfrm>
            <a:off x="466344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dirty="0"/>
              <a:t>Optional picture caption</a:t>
            </a:r>
          </a:p>
        </p:txBody>
      </p:sp>
    </p:spTree>
    <p:extLst>
      <p:ext uri="{BB962C8B-B14F-4D97-AF65-F5344CB8AC3E}">
        <p14:creationId xmlns:p14="http://schemas.microsoft.com/office/powerpoint/2010/main" val="3623645256"/>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userDrawn="1"/>
        </p:nvGrpSpPr>
        <p:grpSpPr>
          <a:xfrm>
            <a:off x="-137160" y="-137160"/>
            <a:ext cx="9418320" cy="5422392"/>
            <a:chOff x="-137160" y="-137160"/>
            <a:chExt cx="9418320" cy="5422392"/>
          </a:xfrm>
        </p:grpSpPr>
        <p:cxnSp>
          <p:nvCxnSpPr>
            <p:cNvPr id="12" name="Straight Connector 11"/>
            <p:cNvCxnSpPr/>
            <p:nvPr userDrawn="1"/>
          </p:nvCxnSpPr>
          <p:spPr>
            <a:xfrm flipV="1">
              <a:off x="457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flipV="1">
              <a:off x="457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448056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flipV="1">
              <a:off x="448056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flipV="1">
              <a:off x="466344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flipV="1">
              <a:off x="466344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9189720" y="1371375"/>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9189720" y="448056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137160" y="1371375"/>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137160" y="448056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9189720" y="34290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7160" y="34290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userDrawn="1">
            <p:ph type="title"/>
          </p:nvPr>
        </p:nvSpPr>
        <p:spPr>
          <a:xfrm>
            <a:off x="457200" y="342900"/>
            <a:ext cx="8229600" cy="960919"/>
          </a:xfrm>
          <a:prstGeom prst="rect">
            <a:avLst/>
          </a:prstGeom>
          <a:noFill/>
        </p:spPr>
        <p:txBody>
          <a:bodyPr vert="horz" lIns="0" tIns="0" rIns="0" bIns="0" rtlCol="0" anchor="t" anchorCtr="0">
            <a:normAutofit/>
          </a:bodyPr>
          <a:lstStyle/>
          <a:p>
            <a:r>
              <a:rPr lang="en-US"/>
              <a:t>Click to edit Master title style</a:t>
            </a:r>
            <a:endParaRPr lang="en-US" dirty="0"/>
          </a:p>
        </p:txBody>
      </p:sp>
      <p:sp>
        <p:nvSpPr>
          <p:cNvPr id="3" name="Text Placeholder 2"/>
          <p:cNvSpPr>
            <a:spLocks noGrp="1"/>
          </p:cNvSpPr>
          <p:nvPr userDrawn="1">
            <p:ph type="body" idx="1"/>
          </p:nvPr>
        </p:nvSpPr>
        <p:spPr>
          <a:xfrm>
            <a:off x="457200" y="1371375"/>
            <a:ext cx="8229600" cy="3105375"/>
          </a:xfrm>
          <a:prstGeom prst="rect">
            <a:avLst/>
          </a:prstGeom>
        </p:spPr>
        <p:txBody>
          <a:bodyPr vert="horz" lIns="0" tIns="0" rIns="0" bIns="0" spcCol="18288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userDrawn="1">
            <p:ph type="sldNum" sz="quarter" idx="4"/>
          </p:nvPr>
        </p:nvSpPr>
        <p:spPr>
          <a:xfrm>
            <a:off x="459422" y="4781550"/>
            <a:ext cx="228600" cy="228600"/>
          </a:xfrm>
          <a:prstGeom prst="rect">
            <a:avLst/>
          </a:prstGeom>
        </p:spPr>
        <p:txBody>
          <a:bodyPr vert="horz" lIns="0" tIns="0" rIns="0" bIns="0" rtlCol="0" anchor="t" anchorCtr="0"/>
          <a:lstStyle>
            <a:lvl1pPr>
              <a:defRPr lang="en-US" sz="900" b="0" i="0" spc="0" baseline="0" smtClean="0">
                <a:solidFill>
                  <a:srgbClr val="7F7F7F"/>
                </a:solidFill>
                <a:latin typeface="+mn-lt"/>
              </a:defRPr>
            </a:lvl1pPr>
          </a:lstStyle>
          <a:p>
            <a:fld id="{47547CF9-5B10-D24F-A8D7-45A9778164F7}" type="slidenum">
              <a:rPr lang="uk-UA" smtClean="0"/>
              <a:pPr/>
              <a:t>‹#›</a:t>
            </a:fld>
            <a:endParaRPr lang="uk-UA" dirty="0"/>
          </a:p>
        </p:txBody>
      </p:sp>
      <p:sp>
        <p:nvSpPr>
          <p:cNvPr id="5" name="Footer Placeholder 4"/>
          <p:cNvSpPr>
            <a:spLocks noGrp="1"/>
          </p:cNvSpPr>
          <p:nvPr userDrawn="1">
            <p:ph type="ftr" sz="quarter" idx="3"/>
          </p:nvPr>
        </p:nvSpPr>
        <p:spPr>
          <a:xfrm>
            <a:off x="688022" y="4781550"/>
            <a:ext cx="3792538" cy="228600"/>
          </a:xfrm>
          <a:prstGeom prst="rect">
            <a:avLst/>
          </a:prstGeom>
          <a:noFill/>
        </p:spPr>
        <p:txBody>
          <a:bodyPr wrap="square" lIns="0" tIns="0" rIns="0" bIns="0" rtlCol="0" anchor="t" anchorCtr="0">
            <a:noAutofit/>
          </a:bodyPr>
          <a:lstStyle>
            <a:lvl1pPr>
              <a:defRPr lang="en-US" sz="900" b="0" i="0" spc="0" baseline="0" dirty="0">
                <a:solidFill>
                  <a:srgbClr val="7F7F7F"/>
                </a:solidFill>
                <a:latin typeface="+mn-lt"/>
              </a:defRPr>
            </a:lvl1pPr>
          </a:lstStyle>
          <a:p>
            <a:endParaRPr lang="en-US"/>
          </a:p>
        </p:txBody>
      </p:sp>
    </p:spTree>
    <p:extLst>
      <p:ext uri="{BB962C8B-B14F-4D97-AF65-F5344CB8AC3E}">
        <p14:creationId xmlns:p14="http://schemas.microsoft.com/office/powerpoint/2010/main" val="1686022313"/>
      </p:ext>
    </p:extLst>
  </p:cSld>
  <p:clrMap bg1="lt1" tx1="dk1" bg2="lt2" tx2="dk2" accent1="accent1" accent2="accent2" accent3="accent3" accent4="accent4" accent5="accent5" accent6="accent6" hlink="hlink" folHlink="folHlink"/>
  <p:sldLayoutIdLst>
    <p:sldLayoutId id="2147483649" r:id="rId1"/>
    <p:sldLayoutId id="2147483674" r:id="rId2"/>
    <p:sldLayoutId id="2147483662" r:id="rId3"/>
    <p:sldLayoutId id="2147483650" r:id="rId4"/>
    <p:sldLayoutId id="2147483652" r:id="rId5"/>
    <p:sldLayoutId id="2147483676" r:id="rId6"/>
    <p:sldLayoutId id="2147483667" r:id="rId7"/>
    <p:sldLayoutId id="2147483663" r:id="rId8"/>
    <p:sldLayoutId id="2147483664" r:id="rId9"/>
    <p:sldLayoutId id="2147483665" r:id="rId10"/>
    <p:sldLayoutId id="2147483666" r:id="rId11"/>
    <p:sldLayoutId id="2147483680" r:id="rId12"/>
    <p:sldLayoutId id="2147483677" r:id="rId13"/>
    <p:sldLayoutId id="2147483651" r:id="rId14"/>
    <p:sldLayoutId id="2147483673" r:id="rId15"/>
    <p:sldLayoutId id="2147483670" r:id="rId16"/>
    <p:sldLayoutId id="2147483671" r:id="rId17"/>
    <p:sldLayoutId id="2147483669" r:id="rId18"/>
    <p:sldLayoutId id="2147483668" r:id="rId19"/>
  </p:sldLayoutIdLst>
  <p:hf hdr="0" dt="0"/>
  <p:txStyles>
    <p:titleStyle>
      <a:lvl1pPr algn="l" defTabSz="914400" rtl="0" eaLnBrk="1" latinLnBrk="0" hangingPunct="1">
        <a:lnSpc>
          <a:spcPct val="90000"/>
        </a:lnSpc>
        <a:spcBef>
          <a:spcPct val="0"/>
        </a:spcBef>
        <a:buNone/>
        <a:defRPr sz="3200" b="1" i="0" kern="1200" spc="-100" baseline="0">
          <a:solidFill>
            <a:schemeClr val="tx1"/>
          </a:solidFill>
          <a:latin typeface="+mj-lt"/>
          <a:ea typeface="Arial Black" charset="0"/>
          <a:cs typeface="Arial Black" charset="0"/>
        </a:defRPr>
      </a:lvl1pPr>
    </p:titleStyle>
    <p:bodyStyle>
      <a:lvl1pPr marL="228600" indent="-228600" algn="l" defTabSz="914400" rtl="0" eaLnBrk="1" latinLnBrk="0" hangingPunct="1">
        <a:spcBef>
          <a:spcPts val="900"/>
        </a:spcBef>
        <a:buClrTx/>
        <a:buSzPct val="100000"/>
        <a:buFont typeface="Wingdings" charset="2"/>
        <a:buChar char="§"/>
        <a:tabLst>
          <a:tab pos="3998913" algn="r"/>
          <a:tab pos="8229600" algn="r"/>
        </a:tabLst>
        <a:defRPr sz="1800" b="0" i="0" kern="1200" spc="0" baseline="0">
          <a:solidFill>
            <a:schemeClr val="tx1"/>
          </a:solidFill>
          <a:latin typeface="+mn-lt"/>
          <a:ea typeface="+mn-ea"/>
          <a:cs typeface="+mn-cs"/>
        </a:defRPr>
      </a:lvl1pPr>
      <a:lvl2pPr marL="4572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2pPr>
      <a:lvl3pPr marL="6858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3pPr>
      <a:lvl4pPr marL="9144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hyperlink" Target="https://streamingmedia.roche.com/media/7th+EFSPI+Basel_Postbaseline+subpopulation+analysesA+Known+to+be+improper,+but+frequently+done.+Can+we+fix+themF/1_07sgr314" TargetMode="External"/><Relationship Id="rId7" Type="http://schemas.openxmlformats.org/officeDocument/2006/relationships/image" Target="../media/image14.emf"/><Relationship Id="rId2" Type="http://schemas.openxmlformats.org/officeDocument/2006/relationships/slideLayout" Target="../slideLayouts/slideLayout3.xml"/><Relationship Id="rId1" Type="http://schemas.openxmlformats.org/officeDocument/2006/relationships/vmlDrawing" Target="../drawings/vmlDrawing2.vml"/><Relationship Id="rId6" Type="http://schemas.openxmlformats.org/officeDocument/2006/relationships/oleObject" Target="../embeddings/oleObject5.bin"/><Relationship Id="rId5" Type="http://schemas.openxmlformats.org/officeDocument/2006/relationships/image" Target="../media/image13.emf"/><Relationship Id="rId4" Type="http://schemas.openxmlformats.org/officeDocument/2006/relationships/oleObject" Target="../embeddings/oleObject4.bin"/></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hyperlink" Target="https://streamingmedia.roche.com/media/7th+EFSPI+Basel_Postbaseline+subpopulation+analysesA+Known+to+be+improper,+but+frequently+done.+Can+we+fix+themF/1_07sgr314" TargetMode="Externa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8" Type="http://schemas.openxmlformats.org/officeDocument/2006/relationships/oleObject" Target="../embeddings/oleObject8.bin"/><Relationship Id="rId3" Type="http://schemas.openxmlformats.org/officeDocument/2006/relationships/hyperlink" Target="https://streamingmedia.roche.com/media/7th+EFSPI+Basel_Regulators+and+HTA+bodies+for+new+designs+in+Europe+-+How+to+deal+with+different+priorities,+especially+for+new+design+typesF/1_tp291njh" TargetMode="External"/><Relationship Id="rId7" Type="http://schemas.openxmlformats.org/officeDocument/2006/relationships/image" Target="../media/image17.emf"/><Relationship Id="rId2" Type="http://schemas.openxmlformats.org/officeDocument/2006/relationships/slideLayout" Target="../slideLayouts/slideLayout3.xml"/><Relationship Id="rId1" Type="http://schemas.openxmlformats.org/officeDocument/2006/relationships/vmlDrawing" Target="../drawings/vmlDrawing3.vml"/><Relationship Id="rId6" Type="http://schemas.openxmlformats.org/officeDocument/2006/relationships/oleObject" Target="../embeddings/oleObject7.bin"/><Relationship Id="rId5" Type="http://schemas.openxmlformats.org/officeDocument/2006/relationships/image" Target="../media/image16.emf"/><Relationship Id="rId4" Type="http://schemas.openxmlformats.org/officeDocument/2006/relationships/oleObject" Target="../embeddings/oleObject6.bin"/><Relationship Id="rId9" Type="http://schemas.openxmlformats.org/officeDocument/2006/relationships/image" Target="../media/image18.emf"/></Relationships>
</file>

<file path=ppt/slides/_rels/slide24.xml.rels><?xml version="1.0" encoding="UTF-8" standalone="yes"?>
<Relationships xmlns="http://schemas.openxmlformats.org/package/2006/relationships"><Relationship Id="rId2" Type="http://schemas.openxmlformats.org/officeDocument/2006/relationships/hyperlink" Target="https://streamingmedia.roche.com/media/7th+EFSPI+Basel_Regulators+and+HTA+bodies+for+new+designs+in+Europe+-+How+to+deal+with+different+priorities,+especially+for+new+design+typesF/1_tp291njh" TargetMode="Externa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8" Type="http://schemas.openxmlformats.org/officeDocument/2006/relationships/oleObject" Target="../embeddings/oleObject11.bin"/><Relationship Id="rId3" Type="http://schemas.openxmlformats.org/officeDocument/2006/relationships/hyperlink" Target="https://streamingmedia.roche.com/media/7+th+EFSPI+Basel_Generalizability+and+external+validityA+How+to+generate+evidence+about+a+treatment+effectF/1_2xxd3o3q" TargetMode="External"/><Relationship Id="rId7" Type="http://schemas.openxmlformats.org/officeDocument/2006/relationships/image" Target="../media/image20.emf"/><Relationship Id="rId2" Type="http://schemas.openxmlformats.org/officeDocument/2006/relationships/slideLayout" Target="../slideLayouts/slideLayout3.xml"/><Relationship Id="rId1" Type="http://schemas.openxmlformats.org/officeDocument/2006/relationships/vmlDrawing" Target="../drawings/vmlDrawing4.vml"/><Relationship Id="rId6" Type="http://schemas.openxmlformats.org/officeDocument/2006/relationships/oleObject" Target="../embeddings/oleObject10.bin"/><Relationship Id="rId5" Type="http://schemas.openxmlformats.org/officeDocument/2006/relationships/image" Target="../media/image19.emf"/><Relationship Id="rId4" Type="http://schemas.openxmlformats.org/officeDocument/2006/relationships/oleObject" Target="../embeddings/oleObject9.bin"/><Relationship Id="rId9" Type="http://schemas.openxmlformats.org/officeDocument/2006/relationships/image" Target="../media/image21.emf"/></Relationships>
</file>

<file path=ppt/slides/_rels/slide26.xml.rels><?xml version="1.0" encoding="UTF-8" standalone="yes"?>
<Relationships xmlns="http://schemas.openxmlformats.org/package/2006/relationships"><Relationship Id="rId2" Type="http://schemas.openxmlformats.org/officeDocument/2006/relationships/hyperlink" Target="https://streamingmedia.roche.com/media/7+th+EFSPI+Basel_Generalizability+and+external+validityA+How+to+generate+evidence+about+a+treatment+effectF/1_2xxd3o3q" TargetMode="Externa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8" Type="http://schemas.openxmlformats.org/officeDocument/2006/relationships/oleObject" Target="../embeddings/oleObject14.bin"/><Relationship Id="rId3" Type="http://schemas.openxmlformats.org/officeDocument/2006/relationships/hyperlink" Target="https://streamingmedia.roche.com/media/7+th+EFSPI+Basel_Role+of+statistics+++quantitative+science+in+regulatory+decision-making/1_hfmw9bmm" TargetMode="External"/><Relationship Id="rId7" Type="http://schemas.openxmlformats.org/officeDocument/2006/relationships/image" Target="../media/image23.emf"/><Relationship Id="rId2" Type="http://schemas.openxmlformats.org/officeDocument/2006/relationships/slideLayout" Target="../slideLayouts/slideLayout3.xml"/><Relationship Id="rId1" Type="http://schemas.openxmlformats.org/officeDocument/2006/relationships/vmlDrawing" Target="../drawings/vmlDrawing5.vml"/><Relationship Id="rId6" Type="http://schemas.openxmlformats.org/officeDocument/2006/relationships/oleObject" Target="../embeddings/oleObject13.bin"/><Relationship Id="rId5" Type="http://schemas.openxmlformats.org/officeDocument/2006/relationships/image" Target="../media/image22.emf"/><Relationship Id="rId4" Type="http://schemas.openxmlformats.org/officeDocument/2006/relationships/oleObject" Target="../embeddings/oleObject12.bin"/><Relationship Id="rId9" Type="http://schemas.openxmlformats.org/officeDocument/2006/relationships/image" Target="../media/image24.emf"/></Relationships>
</file>

<file path=ppt/slides/_rels/slide32.xml.rels><?xml version="1.0" encoding="UTF-8" standalone="yes"?>
<Relationships xmlns="http://schemas.openxmlformats.org/package/2006/relationships"><Relationship Id="rId2" Type="http://schemas.openxmlformats.org/officeDocument/2006/relationships/hyperlink" Target="https://streamingmedia.roche.com/media/7+th+EFSPI+Basel_Role+of+statistics+++quantitative+science+in+regulatory+decision-making/1_hfmw9bmm" TargetMode="Externa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hyperlink" Target="https://streamingmedia.roche.com/media/7th+EFSPI+Basel_Short+topic+session+&amp;+Closure/1_mnh693vh" TargetMode="Externa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hyperlink" Target="https://streamingmedia.roche.com/media/7th+EFSPI+Basel_Opening+&amp;+Regulator+on+%22What+happened+in+the+last+2+years+in+regulatory+and+HTA+landscape%22/1_zf8jvmxy" TargetMode="External"/><Relationship Id="rId7" Type="http://schemas.openxmlformats.org/officeDocument/2006/relationships/image" Target="../media/image10.emf"/><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9.wmf"/><Relationship Id="rId4" Type="http://schemas.openxmlformats.org/officeDocument/2006/relationships/oleObject" Target="../embeddings/oleObject1.bin"/><Relationship Id="rId9" Type="http://schemas.openxmlformats.org/officeDocument/2006/relationships/image" Target="../media/image11.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hyperlink" Target="https://streamingmedia.roche.com/media/7th+EFSPI+Basel_Q&amp;A+on+Regulator+on+%22What+happened+in+the+last+two+years+in+regulatory+and+HTA+landscape%22/1_18ve1avr" TargetMode="External"/><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hyperlink" Target="https://streamingmedia.roche.com/media/7th+EFSPI+Basel_Q&amp;A+on+Regulator+on+%22What+happened+in+the+last+two+years+in+regulatory+and+HTA+landscape%22/1_18ve1avr" TargetMode="Externa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72EA1-E782-45E6-948C-BC3EF4970983}"/>
              </a:ext>
            </a:extLst>
          </p:cNvPr>
          <p:cNvSpPr>
            <a:spLocks noGrp="1"/>
          </p:cNvSpPr>
          <p:nvPr>
            <p:ph type="ctrTitle"/>
          </p:nvPr>
        </p:nvSpPr>
        <p:spPr/>
        <p:txBody>
          <a:bodyPr/>
          <a:lstStyle/>
          <a:p>
            <a:r>
              <a:rPr kumimoji="0" lang="en-US" altLang="de-DE" sz="3600" b="1" i="0" u="none" strike="noStrike" cap="none" normalizeH="0" baseline="0" dirty="0">
                <a:ln>
                  <a:noFill/>
                </a:ln>
                <a:solidFill>
                  <a:srgbClr val="0070C0"/>
                </a:solidFill>
                <a:effectLst/>
                <a:latin typeface="Calibri Light" panose="020F0302020204030204" pitchFamily="34" charset="0"/>
                <a:ea typeface="Times New Roman" panose="02020603050405020304" pitchFamily="18" charset="0"/>
                <a:cs typeface="Times New Roman" panose="02020603050405020304" pitchFamily="18" charset="0"/>
              </a:rPr>
              <a:t>7</a:t>
            </a:r>
            <a:r>
              <a:rPr kumimoji="0" lang="en-US" altLang="de-DE" sz="3600" b="1" i="0" u="none" strike="noStrike" cap="none" normalizeH="0" baseline="0" dirty="0" bmk="">
                <a:ln>
                  <a:noFill/>
                </a:ln>
                <a:solidFill>
                  <a:srgbClr val="0070C0"/>
                </a:solidFill>
                <a:effectLst/>
                <a:latin typeface="Calibri Light" panose="020F0302020204030204" pitchFamily="34" charset="0"/>
                <a:ea typeface="Times New Roman" panose="02020603050405020304" pitchFamily="18" charset="0"/>
                <a:cs typeface="Times New Roman" panose="02020603050405020304" pitchFamily="18" charset="0"/>
              </a:rPr>
              <a:t>th EFSPI Regulatory Statistics Workshop -</a:t>
            </a:r>
            <a:br>
              <a:rPr kumimoji="0" lang="en-US" altLang="de-DE" sz="3600" b="1" i="0" u="none" strike="noStrike" cap="none" normalizeH="0" baseline="0" dirty="0" bmk="">
                <a:ln>
                  <a:noFill/>
                </a:ln>
                <a:solidFill>
                  <a:srgbClr val="0070C0"/>
                </a:solidFill>
                <a:effectLst/>
                <a:latin typeface="Calibri Light" panose="020F0302020204030204" pitchFamily="34" charset="0"/>
                <a:ea typeface="Times New Roman" panose="02020603050405020304" pitchFamily="18" charset="0"/>
                <a:cs typeface="Times New Roman" panose="02020603050405020304" pitchFamily="18" charset="0"/>
              </a:rPr>
            </a:br>
            <a:r>
              <a:rPr kumimoji="0" lang="en-US" altLang="de-DE" sz="3600" b="1" i="0" u="none" strike="noStrike" cap="none" normalizeH="0" baseline="0" dirty="0" bmk="">
                <a:ln>
                  <a:noFill/>
                </a:ln>
                <a:solidFill>
                  <a:srgbClr val="0070C0"/>
                </a:solidFill>
                <a:effectLst/>
                <a:latin typeface="Calibri Light" panose="020F0302020204030204" pitchFamily="34" charset="0"/>
                <a:ea typeface="Times New Roman" panose="02020603050405020304" pitchFamily="18" charset="0"/>
                <a:cs typeface="Times New Roman" panose="02020603050405020304" pitchFamily="18" charset="0"/>
              </a:rPr>
              <a:t>Summary / Overview / Highlights</a:t>
            </a:r>
            <a:r>
              <a:rPr kumimoji="0" lang="en-US" altLang="de-DE" sz="3200" b="0" i="0" u="none" strike="noStrike" cap="none" normalizeH="0" baseline="0" dirty="0">
                <a:ln>
                  <a:noFill/>
                </a:ln>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rPr>
              <a:t/>
            </a:r>
            <a:br>
              <a:rPr kumimoji="0" lang="en-US" altLang="de-DE" sz="3200" b="0" i="0" u="none" strike="noStrike" cap="none" normalizeH="0" baseline="0" dirty="0">
                <a:ln>
                  <a:noFill/>
                </a:ln>
                <a:solidFill>
                  <a:srgbClr val="2F5496"/>
                </a:solidFill>
                <a:effectLst/>
                <a:latin typeface="Calibri Light" panose="020F0302020204030204" pitchFamily="34" charset="0"/>
                <a:ea typeface="Yu Gothic Light" panose="020B0300000000000000" pitchFamily="34" charset="-128"/>
                <a:cs typeface="Times New Roman" panose="02020603050405020304" pitchFamily="18" charset="0"/>
              </a:rPr>
            </a:br>
            <a:endParaRPr lang="de-CH" dirty="0"/>
          </a:p>
        </p:txBody>
      </p:sp>
      <p:sp>
        <p:nvSpPr>
          <p:cNvPr id="3" name="Subtitle 2">
            <a:extLst>
              <a:ext uri="{FF2B5EF4-FFF2-40B4-BE49-F238E27FC236}">
                <a16:creationId xmlns:a16="http://schemas.microsoft.com/office/drawing/2014/main" id="{FB006A55-83EB-48E7-B4CB-4D90A28D6AA1}"/>
              </a:ext>
            </a:extLst>
          </p:cNvPr>
          <p:cNvSpPr>
            <a:spLocks noGrp="1"/>
          </p:cNvSpPr>
          <p:nvPr>
            <p:ph type="subTitle" idx="1"/>
          </p:nvPr>
        </p:nvSpPr>
        <p:spPr/>
        <p:txBody>
          <a:bodyPr/>
          <a:lstStyle/>
          <a:p>
            <a:r>
              <a:rPr lang="de-CH" sz="1600" dirty="0">
                <a:solidFill>
                  <a:srgbClr val="023760"/>
                </a:solidFill>
              </a:rPr>
              <a:t>An Interface meeting </a:t>
            </a:r>
            <a:r>
              <a:rPr lang="de-CH" sz="1600" dirty="0" err="1">
                <a:solidFill>
                  <a:srgbClr val="023760"/>
                </a:solidFill>
              </a:rPr>
              <a:t>between</a:t>
            </a:r>
            <a:r>
              <a:rPr lang="de-CH" sz="1600" dirty="0">
                <a:solidFill>
                  <a:srgbClr val="023760"/>
                </a:solidFill>
              </a:rPr>
              <a:t> Clinical, </a:t>
            </a:r>
            <a:r>
              <a:rPr lang="de-CH" sz="1600" dirty="0" err="1">
                <a:solidFill>
                  <a:srgbClr val="023760"/>
                </a:solidFill>
              </a:rPr>
              <a:t>Statistics</a:t>
            </a:r>
            <a:r>
              <a:rPr lang="de-CH" sz="1600" dirty="0">
                <a:solidFill>
                  <a:srgbClr val="023760"/>
                </a:solidFill>
              </a:rPr>
              <a:t> and </a:t>
            </a:r>
            <a:r>
              <a:rPr lang="de-CH" sz="1600" dirty="0" err="1">
                <a:solidFill>
                  <a:srgbClr val="023760"/>
                </a:solidFill>
              </a:rPr>
              <a:t>Regulatory</a:t>
            </a:r>
            <a:endParaRPr lang="de-CH" sz="1600" dirty="0">
              <a:solidFill>
                <a:srgbClr val="023760"/>
              </a:solidFill>
            </a:endParaRPr>
          </a:p>
          <a:p>
            <a:r>
              <a:rPr lang="de-CH" sz="1600" dirty="0">
                <a:solidFill>
                  <a:srgbClr val="023760"/>
                </a:solidFill>
              </a:rPr>
              <a:t>14 – 15 September 2022</a:t>
            </a:r>
          </a:p>
          <a:p>
            <a:endParaRPr lang="de-CH" sz="1600" dirty="0">
              <a:solidFill>
                <a:srgbClr val="023760"/>
              </a:solidFill>
            </a:endParaRPr>
          </a:p>
        </p:txBody>
      </p:sp>
      <p:pic>
        <p:nvPicPr>
          <p:cNvPr id="6" name="Picture 5">
            <a:extLst>
              <a:ext uri="{FF2B5EF4-FFF2-40B4-BE49-F238E27FC236}">
                <a16:creationId xmlns:a16="http://schemas.microsoft.com/office/drawing/2014/main" id="{AAA0630D-074B-4168-BA21-8632C15F80EA}"/>
              </a:ext>
            </a:extLst>
          </p:cNvPr>
          <p:cNvPicPr>
            <a:picLocks noChangeAspect="1"/>
          </p:cNvPicPr>
          <p:nvPr/>
        </p:nvPicPr>
        <p:blipFill>
          <a:blip r:embed="rId2"/>
          <a:stretch>
            <a:fillRect/>
          </a:stretch>
        </p:blipFill>
        <p:spPr>
          <a:xfrm>
            <a:off x="179512" y="534678"/>
            <a:ext cx="4517237" cy="596920"/>
          </a:xfrm>
          <a:prstGeom prst="rect">
            <a:avLst/>
          </a:prstGeom>
        </p:spPr>
      </p:pic>
    </p:spTree>
    <p:extLst>
      <p:ext uri="{BB962C8B-B14F-4D97-AF65-F5344CB8AC3E}">
        <p14:creationId xmlns:p14="http://schemas.microsoft.com/office/powerpoint/2010/main" val="216992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F1EDD-91C7-4E3B-A5ED-1CD8FAA5D6A0}"/>
              </a:ext>
            </a:extLst>
          </p:cNvPr>
          <p:cNvSpPr>
            <a:spLocks noGrp="1"/>
          </p:cNvSpPr>
          <p:nvPr>
            <p:ph type="sldNum" sz="quarter" idx="11"/>
          </p:nvPr>
        </p:nvSpPr>
        <p:spPr/>
        <p:txBody>
          <a:bodyPr/>
          <a:lstStyle/>
          <a:p>
            <a:fld id="{47547CF9-5B10-D24F-A8D7-45A9778164F7}" type="slidenum">
              <a:rPr lang="uk-UA" smtClean="0"/>
              <a:pPr/>
              <a:t>10</a:t>
            </a:fld>
            <a:endParaRPr lang="uk-UA" dirty="0"/>
          </a:p>
        </p:txBody>
      </p:sp>
      <p:sp>
        <p:nvSpPr>
          <p:cNvPr id="3" name="Text Placeholder 2">
            <a:extLst>
              <a:ext uri="{FF2B5EF4-FFF2-40B4-BE49-F238E27FC236}">
                <a16:creationId xmlns:a16="http://schemas.microsoft.com/office/drawing/2014/main" id="{6F7509E5-18E3-419E-9C27-0F3940E43CEC}"/>
              </a:ext>
            </a:extLst>
          </p:cNvPr>
          <p:cNvSpPr>
            <a:spLocks noGrp="1"/>
          </p:cNvSpPr>
          <p:nvPr>
            <p:ph type="body" sz="quarter" idx="12"/>
          </p:nvPr>
        </p:nvSpPr>
        <p:spPr/>
        <p:txBody>
          <a:bodyPr/>
          <a:lstStyle/>
          <a:p>
            <a:r>
              <a:rPr lang="de-CH" b="1" dirty="0"/>
              <a:t>Feedback &amp; </a:t>
            </a:r>
            <a:r>
              <a:rPr lang="de-CH" b="1" dirty="0" err="1"/>
              <a:t>Learnings</a:t>
            </a:r>
            <a:r>
              <a:rPr lang="de-CH" b="1" dirty="0"/>
              <a:t>: </a:t>
            </a:r>
          </a:p>
          <a:p>
            <a:r>
              <a:rPr lang="de-CH" b="1" dirty="0" err="1"/>
              <a:t>day</a:t>
            </a:r>
            <a:r>
              <a:rPr lang="de-CH" b="1" dirty="0"/>
              <a:t> 1 </a:t>
            </a:r>
            <a:r>
              <a:rPr lang="de-CH" b="1" dirty="0" err="1"/>
              <a:t>morning</a:t>
            </a:r>
            <a:endParaRPr lang="de-CH" b="1" dirty="0"/>
          </a:p>
        </p:txBody>
      </p:sp>
    </p:spTree>
    <p:extLst>
      <p:ext uri="{BB962C8B-B14F-4D97-AF65-F5344CB8AC3E}">
        <p14:creationId xmlns:p14="http://schemas.microsoft.com/office/powerpoint/2010/main" val="1004563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371375"/>
            <a:ext cx="8229600" cy="3638775"/>
          </a:xfrm>
        </p:spPr>
        <p:txBody>
          <a:bodyPr>
            <a:normAutofit/>
          </a:bodyPr>
          <a:lstStyle/>
          <a:p>
            <a:pPr marL="0" indent="0">
              <a:buNone/>
            </a:pPr>
            <a:r>
              <a:rPr lang="en-US" sz="1200" b="1" dirty="0">
                <a:effectLst/>
                <a:ea typeface="Calibri" panose="020F0502020204030204" pitchFamily="34" charset="0"/>
              </a:rPr>
              <a:t>Regulator: (Presenter Kit Roes, Chair EMA Methodology working party)</a:t>
            </a:r>
            <a:endParaRPr lang="de-CH" sz="1200" dirty="0">
              <a:effectLst/>
              <a:ea typeface="Calibri" panose="020F0502020204030204" pitchFamily="34" charset="0"/>
            </a:endParaRPr>
          </a:p>
          <a:p>
            <a:pPr marL="342900" lvl="0" indent="-342900">
              <a:buFont typeface="Symbol" panose="05050102010706020507" pitchFamily="18" charset="2"/>
              <a:buChar char=""/>
            </a:pPr>
            <a:r>
              <a:rPr lang="en-US" sz="1200" dirty="0">
                <a:effectLst/>
                <a:ea typeface="Times New Roman" panose="02020603050405020304" pitchFamily="18" charset="0"/>
              </a:rPr>
              <a:t>Every presenter was indicating that the presentations shared are personal views</a:t>
            </a:r>
            <a:endParaRPr lang="de-CH" sz="1200" dirty="0">
              <a:effectLst/>
              <a:ea typeface="Calibri" panose="020F0502020204030204" pitchFamily="34" charset="0"/>
            </a:endParaRPr>
          </a:p>
          <a:p>
            <a:pPr marL="342900" lvl="0" indent="-342900">
              <a:buFont typeface="Symbol" panose="05050102010706020507" pitchFamily="18" charset="2"/>
              <a:buChar char=""/>
            </a:pPr>
            <a:r>
              <a:rPr lang="en-US" sz="1200" dirty="0">
                <a:effectLst/>
                <a:ea typeface="Times New Roman" panose="02020603050405020304" pitchFamily="18" charset="0"/>
              </a:rPr>
              <a:t>“It’s not always acceptable to pursue CT’s the way ICH E9 was established – especially for patients” – indicating a high level of openness to discuss alternative approaches.</a:t>
            </a:r>
            <a:endParaRPr lang="de-CH" sz="1200" dirty="0">
              <a:effectLst/>
              <a:ea typeface="Calibri" panose="020F0502020204030204" pitchFamily="34" charset="0"/>
            </a:endParaRPr>
          </a:p>
          <a:p>
            <a:pPr marL="342900" lvl="0" indent="-342900">
              <a:buFont typeface="Symbol" panose="05050102010706020507" pitchFamily="18" charset="2"/>
              <a:buChar char=""/>
            </a:pPr>
            <a:r>
              <a:rPr lang="en-US" sz="1200" dirty="0">
                <a:effectLst/>
                <a:ea typeface="Times New Roman" panose="02020603050405020304" pitchFamily="18" charset="0"/>
              </a:rPr>
              <a:t>Introduction into complex clinical trials and ACT-EU</a:t>
            </a:r>
          </a:p>
          <a:p>
            <a:pPr marL="0" indent="0">
              <a:buNone/>
            </a:pPr>
            <a:r>
              <a:rPr lang="en-US" sz="1200" b="1" dirty="0">
                <a:effectLst/>
                <a:ea typeface="Calibri" panose="020F0502020204030204" pitchFamily="34" charset="0"/>
              </a:rPr>
              <a:t>Industry: (Presenter Frank Bretz - Presentation of Novartis Initiative FACTIVE – Flexible Augmented </a:t>
            </a:r>
            <a:r>
              <a:rPr lang="en-US" sz="1200" b="1" dirty="0" err="1">
                <a:effectLst/>
                <a:ea typeface="Calibri" panose="020F0502020204030204" pitchFamily="34" charset="0"/>
              </a:rPr>
              <a:t>Clincial</a:t>
            </a:r>
            <a:r>
              <a:rPr lang="en-US" sz="1200" b="1" dirty="0">
                <a:effectLst/>
                <a:ea typeface="Calibri" panose="020F0502020204030204" pitchFamily="34" charset="0"/>
              </a:rPr>
              <a:t> Trial design for Improved </a:t>
            </a:r>
            <a:r>
              <a:rPr lang="en-US" sz="1200" b="1" dirty="0" err="1">
                <a:effectLst/>
                <a:ea typeface="Calibri" panose="020F0502020204030204" pitchFamily="34" charset="0"/>
              </a:rPr>
              <a:t>eVidencE</a:t>
            </a:r>
            <a:r>
              <a:rPr lang="en-US" sz="1200" b="1" dirty="0">
                <a:effectLst/>
                <a:ea typeface="Calibri" panose="020F0502020204030204" pitchFamily="34" charset="0"/>
              </a:rPr>
              <a:t> generation </a:t>
            </a:r>
          </a:p>
          <a:p>
            <a:pPr marL="285750" indent="-285750">
              <a:buFont typeface="Arial" panose="020B0604020202020204" pitchFamily="34" charset="0"/>
              <a:buChar char="•"/>
            </a:pPr>
            <a:r>
              <a:rPr lang="en-US" sz="1200" dirty="0">
                <a:effectLst/>
                <a:ea typeface="Times New Roman" panose="02020603050405020304" pitchFamily="18" charset="0"/>
              </a:rPr>
              <a:t>Patients Screened for </a:t>
            </a:r>
            <a:r>
              <a:rPr lang="en-US" sz="1200" dirty="0" err="1">
                <a:effectLst/>
                <a:ea typeface="Times New Roman" panose="02020603050405020304" pitchFamily="18" charset="0"/>
              </a:rPr>
              <a:t>augmentd</a:t>
            </a:r>
            <a:r>
              <a:rPr lang="en-US" sz="1200" dirty="0">
                <a:effectLst/>
                <a:ea typeface="Times New Roman" panose="02020603050405020304" pitchFamily="18" charset="0"/>
              </a:rPr>
              <a:t> Ph 3 trial under one single protocol (for now under the assumption of the same endpoint)</a:t>
            </a:r>
          </a:p>
          <a:p>
            <a:pPr marL="285750" indent="-285750">
              <a:buFont typeface="Arial" panose="020B0604020202020204" pitchFamily="34" charset="0"/>
              <a:buChar char="•"/>
            </a:pPr>
            <a:r>
              <a:rPr lang="en-US" sz="1200" dirty="0">
                <a:effectLst/>
                <a:ea typeface="Times New Roman" panose="02020603050405020304" pitchFamily="18" charset="0"/>
              </a:rPr>
              <a:t>Anja Schiel developed this process together with Frank</a:t>
            </a:r>
          </a:p>
          <a:p>
            <a:pPr marL="285750" indent="-285750">
              <a:buFont typeface="Arial" panose="020B0604020202020204" pitchFamily="34" charset="0"/>
              <a:buChar char="•"/>
            </a:pPr>
            <a:r>
              <a:rPr lang="en-US" sz="1200" dirty="0">
                <a:effectLst/>
                <a:ea typeface="Calibri" panose="020F0502020204030204" pitchFamily="34" charset="0"/>
              </a:rPr>
              <a:t>	It might be good to discuss this approach with Frank in further detail.</a:t>
            </a:r>
          </a:p>
          <a:p>
            <a:pPr marL="0" indent="0">
              <a:buNone/>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11</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p:txBody>
          <a:bodyPr/>
          <a:lstStyle/>
          <a:p>
            <a:r>
              <a:rPr lang="de-CH" dirty="0"/>
              <a:t>Feedback &amp; </a:t>
            </a:r>
            <a:r>
              <a:rPr lang="de-CH" dirty="0" err="1"/>
              <a:t>Learnings</a:t>
            </a:r>
            <a:r>
              <a:rPr lang="de-CH" dirty="0"/>
              <a:t>  </a:t>
            </a:r>
            <a:br>
              <a:rPr lang="de-CH" dirty="0"/>
            </a:br>
            <a:r>
              <a:rPr lang="de-CH" sz="1800" b="0" i="1" dirty="0"/>
              <a:t>Industry </a:t>
            </a:r>
            <a:r>
              <a:rPr lang="de-CH" sz="1800" b="0" i="1" dirty="0" err="1"/>
              <a:t>Regulatory</a:t>
            </a:r>
            <a:r>
              <a:rPr lang="de-CH" sz="1800" b="0" i="1" dirty="0"/>
              <a:t> </a:t>
            </a:r>
            <a:r>
              <a:rPr lang="de-CH" sz="1800" b="0" i="1" dirty="0" err="1"/>
              <a:t>view</a:t>
            </a:r>
            <a:r>
              <a:rPr lang="de-CH" sz="1800" b="0" i="1" dirty="0"/>
              <a:t> (1/3)</a:t>
            </a:r>
            <a:endParaRPr lang="de-CH" dirty="0"/>
          </a:p>
        </p:txBody>
      </p:sp>
    </p:spTree>
    <p:extLst>
      <p:ext uri="{BB962C8B-B14F-4D97-AF65-F5344CB8AC3E}">
        <p14:creationId xmlns:p14="http://schemas.microsoft.com/office/powerpoint/2010/main" val="3801285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303819"/>
            <a:ext cx="8229600" cy="3706331"/>
          </a:xfrm>
        </p:spPr>
        <p:txBody>
          <a:bodyPr>
            <a:normAutofit fontScale="85000" lnSpcReduction="20000"/>
          </a:bodyPr>
          <a:lstStyle/>
          <a:p>
            <a:pPr marL="0" indent="0">
              <a:buNone/>
            </a:pPr>
            <a:r>
              <a:rPr lang="en-US" sz="1300" b="1" dirty="0">
                <a:effectLst/>
                <a:ea typeface="Calibri" panose="020F0502020204030204" pitchFamily="34" charset="0"/>
              </a:rPr>
              <a:t>HTA: Anja Schiel</a:t>
            </a:r>
            <a:endParaRPr lang="de-CH" sz="1300" dirty="0">
              <a:effectLst/>
              <a:ea typeface="Calibri" panose="020F0502020204030204" pitchFamily="34" charset="0"/>
            </a:endParaRPr>
          </a:p>
          <a:p>
            <a:pPr marL="342900" lvl="0" indent="-342900">
              <a:buFont typeface="Symbol" panose="05050102010706020507" pitchFamily="18" charset="2"/>
              <a:buChar char=""/>
            </a:pPr>
            <a:r>
              <a:rPr lang="en-US" sz="1300" dirty="0">
                <a:effectLst/>
                <a:ea typeface="Times New Roman" panose="02020603050405020304" pitchFamily="18" charset="0"/>
              </a:rPr>
              <a:t>Anja Schiel referred to the upcoming Joint Clinical Assessment (JCA) in the EU: Pan-European HTA for drugs and medical devices will become reality as “Winter is coming“</a:t>
            </a:r>
          </a:p>
          <a:p>
            <a:pPr marL="342900" indent="-342900">
              <a:buFont typeface="Symbol" panose="05050102010706020507" pitchFamily="18" charset="2"/>
              <a:buChar char=""/>
            </a:pPr>
            <a:r>
              <a:rPr lang="en-US" sz="1300" dirty="0">
                <a:solidFill>
                  <a:srgbClr val="000000"/>
                </a:solidFill>
                <a:effectLst/>
                <a:ea typeface="Times New Roman" panose="02020603050405020304" pitchFamily="18" charset="0"/>
              </a:rPr>
              <a:t>JCA: The central pillar of the new EU-HTA regulation (24 out of 27 EU member states will be participating). </a:t>
            </a:r>
          </a:p>
          <a:p>
            <a:pPr marL="342900" indent="-342900">
              <a:buFont typeface="Symbol" panose="05050102010706020507" pitchFamily="18" charset="2"/>
              <a:buChar char=""/>
            </a:pPr>
            <a:r>
              <a:rPr lang="en-US" sz="1300" dirty="0">
                <a:solidFill>
                  <a:srgbClr val="000000"/>
                </a:solidFill>
                <a:effectLst/>
                <a:ea typeface="Times New Roman" panose="02020603050405020304" pitchFamily="18" charset="0"/>
              </a:rPr>
              <a:t>The JCA will be organized and coordinated by the “Member State Coordination Group on Health Technology Assessment” (Coordination Group) that will be composed of representatives of all EU member states. Similar to the scientific evaluation of marketing authorization applications by the EMA, the JCA will be conducted by an assessor and co-assessor. These assessors will be from different member states and will carry out the clinical assessment, prepare a draft report, and consult relevant stakeholders. The Coordination Group will thereafter approve the reports, which will then be published by the European Commission. The timing of JCA for medicinal products will be coordinated with the central marketing authorization procedure (</a:t>
            </a:r>
            <a:r>
              <a:rPr lang="en-US" sz="1300" dirty="0" err="1">
                <a:solidFill>
                  <a:srgbClr val="000000"/>
                </a:solidFill>
                <a:effectLst/>
                <a:ea typeface="Times New Roman" panose="02020603050405020304" pitchFamily="18" charset="0"/>
              </a:rPr>
              <a:t>ie</a:t>
            </a:r>
            <a:r>
              <a:rPr lang="en-US" sz="1300" dirty="0">
                <a:solidFill>
                  <a:srgbClr val="000000"/>
                </a:solidFill>
                <a:effectLst/>
                <a:ea typeface="Times New Roman" panose="02020603050405020304" pitchFamily="18" charset="0"/>
              </a:rPr>
              <a:t>, EU Commission granting marketing authorization), ensuring its timeliness for supporting member states’ decision making at the time of launch. It is of particular importance that the JCA at EU level is strictly separate from value judgments, especially in terms of medical added benefit, which will continue to be made exclusively at the national level. </a:t>
            </a:r>
          </a:p>
          <a:p>
            <a:pPr marL="342900" indent="-342900">
              <a:buFont typeface="Symbol" panose="05050102010706020507" pitchFamily="18" charset="2"/>
              <a:buChar char=""/>
            </a:pPr>
            <a:r>
              <a:rPr lang="en-US" sz="1300" dirty="0">
                <a:solidFill>
                  <a:srgbClr val="000000"/>
                </a:solidFill>
                <a:effectLst/>
                <a:ea typeface="Times New Roman" panose="02020603050405020304" pitchFamily="18" charset="0"/>
              </a:rPr>
              <a:t>Starting with oncology drugs and advanced therapy medicinal products in 2025, the JCA’s mandate will be to systematically assess all available clinical evidence for new drugs. Once fully implemented by 2030, all drugs that will be registered by the EMA via the centralized procedure will be subject to a JCA. The JCA is designed to take different member states’ specific requirements into account, namely the definition of the standard of care against which evidence needs to be provided and the priorities and preferences regarding clinical outcomes. The further provision of country-specific evidence and clinical data will therefore most likely be needed.</a:t>
            </a:r>
          </a:p>
          <a:p>
            <a:pPr marL="342900" indent="-342900">
              <a:buFont typeface="Symbol" panose="05050102010706020507" pitchFamily="18" charset="2"/>
              <a:buChar char=""/>
            </a:pPr>
            <a:r>
              <a:rPr lang="en-US" sz="1400" i="1" dirty="0">
                <a:solidFill>
                  <a:srgbClr val="000000"/>
                </a:solidFill>
                <a:effectLst/>
                <a:ea typeface="Calibri" panose="020F0502020204030204" pitchFamily="34" charset="0"/>
              </a:rPr>
              <a:t>Internal question</a:t>
            </a:r>
            <a:r>
              <a:rPr lang="en-US" sz="1400" i="1" dirty="0">
                <a:solidFill>
                  <a:srgbClr val="000000"/>
                </a:solidFill>
                <a:ea typeface="Calibri" panose="020F0502020204030204" pitchFamily="34" charset="0"/>
              </a:rPr>
              <a:t> to be addressed: </a:t>
            </a:r>
            <a:r>
              <a:rPr lang="en-US" sz="1400" i="1" dirty="0">
                <a:solidFill>
                  <a:srgbClr val="000000"/>
                </a:solidFill>
                <a:effectLst/>
                <a:ea typeface="Calibri" panose="020F0502020204030204" pitchFamily="34" charset="0"/>
              </a:rPr>
              <a:t>who is informing about, raising awareness and “implementing” the JCA within Market Access ?</a:t>
            </a:r>
            <a:endParaRPr lang="de-CH" sz="1400" i="1" dirty="0">
              <a:solidFill>
                <a:srgbClr val="1F3763"/>
              </a:solidFill>
              <a:ea typeface="Times New Roman" panose="02020603050405020304" pitchFamily="18" charset="0"/>
            </a:endParaRPr>
          </a:p>
          <a:p>
            <a:pPr marL="0" lvl="0" indent="0">
              <a:buNone/>
            </a:pPr>
            <a:endParaRPr lang="de-CH" sz="1200" dirty="0">
              <a:ea typeface="Times New Roman" panose="02020603050405020304" pitchFamily="18" charset="0"/>
            </a:endParaRPr>
          </a:p>
          <a:p>
            <a:pPr marL="0" indent="0">
              <a:buNone/>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12</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a:t>
            </a:r>
            <a:r>
              <a:rPr lang="de-CH" sz="1800" b="0" i="1" dirty="0" err="1"/>
              <a:t>Regulatory</a:t>
            </a:r>
            <a:r>
              <a:rPr lang="de-CH" sz="1800" b="0" i="1" dirty="0"/>
              <a:t> </a:t>
            </a:r>
            <a:r>
              <a:rPr lang="de-CH" sz="1800" b="0" i="1" dirty="0" err="1"/>
              <a:t>view</a:t>
            </a:r>
            <a:r>
              <a:rPr lang="de-CH" sz="1800" b="0" i="1" dirty="0"/>
              <a:t> (2/3)</a:t>
            </a:r>
            <a:endParaRPr lang="de-CH" dirty="0"/>
          </a:p>
        </p:txBody>
      </p:sp>
    </p:spTree>
    <p:extLst>
      <p:ext uri="{BB962C8B-B14F-4D97-AF65-F5344CB8AC3E}">
        <p14:creationId xmlns:p14="http://schemas.microsoft.com/office/powerpoint/2010/main" val="8775191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275607"/>
            <a:ext cx="8229600" cy="3734544"/>
          </a:xfrm>
        </p:spPr>
        <p:txBody>
          <a:bodyPr>
            <a:normAutofit lnSpcReduction="10000"/>
          </a:bodyPr>
          <a:lstStyle/>
          <a:p>
            <a:pPr marL="0" indent="0">
              <a:buNone/>
            </a:pPr>
            <a:r>
              <a:rPr lang="en-US" sz="1200" b="1" dirty="0">
                <a:effectLst/>
                <a:ea typeface="Calibri" panose="020F0502020204030204" pitchFamily="34" charset="0"/>
              </a:rPr>
              <a:t>HTA: Anja Schiel</a:t>
            </a:r>
            <a:endParaRPr lang="de-CH" sz="1200" dirty="0">
              <a:effectLst/>
              <a:ea typeface="Calibri" panose="020F0502020204030204" pitchFamily="34" charset="0"/>
            </a:endParaRPr>
          </a:p>
          <a:p>
            <a:pPr marL="171450" lvl="0" indent="-171450">
              <a:buFont typeface="Arial" panose="020B0604020202020204" pitchFamily="34" charset="0"/>
              <a:buChar char="•"/>
            </a:pPr>
            <a:r>
              <a:rPr lang="en-US" sz="1200" dirty="0">
                <a:effectLst/>
                <a:ea typeface="Times New Roman" panose="02020603050405020304" pitchFamily="18" charset="0"/>
              </a:rPr>
              <a:t>Anja Schiel was very insisting to have the PICO ready and discuss with HTA the development plan of the PICO upfront to have the right data available at the right time</a:t>
            </a:r>
          </a:p>
          <a:p>
            <a:pPr marL="171450" lvl="0" indent="-171450">
              <a:buFont typeface="Arial" panose="020B0604020202020204" pitchFamily="34" charset="0"/>
              <a:buChar char="•"/>
            </a:pPr>
            <a:r>
              <a:rPr lang="en-US" sz="1200" dirty="0"/>
              <a:t>What is the PICO framework?</a:t>
            </a:r>
          </a:p>
          <a:p>
            <a:pPr marL="171450" lvl="0" indent="-171450">
              <a:buFont typeface="Arial" panose="020B0604020202020204" pitchFamily="34" charset="0"/>
              <a:buChar char="•"/>
            </a:pPr>
            <a:r>
              <a:rPr lang="en-US" sz="1200" dirty="0"/>
              <a:t>The PICO framework provides a standard format for the definition of a research question, e.g. for a comparative assessment of the effectiveness and safety of various treatment options.</a:t>
            </a:r>
          </a:p>
          <a:p>
            <a:pPr marL="171450" lvl="0" indent="-171450">
              <a:buFont typeface="Arial" panose="020B0604020202020204" pitchFamily="34" charset="0"/>
              <a:buChar char="•"/>
            </a:pPr>
            <a:r>
              <a:rPr lang="en-US" sz="1200" dirty="0"/>
              <a:t>Within the PICO framework research questions are defined using (at minimum) the following components:</a:t>
            </a:r>
          </a:p>
          <a:p>
            <a:pPr marL="233362" lvl="1" indent="0">
              <a:buNone/>
            </a:pPr>
            <a:r>
              <a:rPr lang="en-US" sz="1000" b="1" dirty="0"/>
              <a:t>P (population)     </a:t>
            </a:r>
            <a:r>
              <a:rPr lang="en-US" sz="1000" dirty="0"/>
              <a:t>	the patients or population(s) in which the intervention under assessment should be used</a:t>
            </a:r>
          </a:p>
          <a:p>
            <a:pPr marL="233362" lvl="1" indent="0">
              <a:buNone/>
            </a:pPr>
            <a:r>
              <a:rPr lang="en-US" sz="1000" b="1" dirty="0"/>
              <a:t>I (intervention)	</a:t>
            </a:r>
            <a:r>
              <a:rPr lang="en-US" sz="1000" dirty="0"/>
              <a:t>the therapeutic, diagnostic or preventive intervention under assessment (incl. setting)</a:t>
            </a:r>
          </a:p>
          <a:p>
            <a:pPr marL="233362" lvl="1" indent="0">
              <a:buNone/>
            </a:pPr>
            <a:r>
              <a:rPr lang="en-US" sz="1000" b="1" dirty="0"/>
              <a:t>C (comparator)	</a:t>
            </a:r>
            <a:r>
              <a:rPr lang="en-US" sz="1000" dirty="0"/>
              <a:t>the alternative intervention(s) against which the intervention under assessment should be compared</a:t>
            </a:r>
          </a:p>
          <a:p>
            <a:pPr marL="233362" lvl="1" indent="0">
              <a:buNone/>
            </a:pPr>
            <a:r>
              <a:rPr lang="en-US" sz="1000" b="1" dirty="0"/>
              <a:t>O (outcomes)	</a:t>
            </a:r>
            <a:r>
              <a:rPr lang="en-US" sz="1000" dirty="0"/>
              <a:t>the outcomes of interest (if relevant incl. minimum follow-up time)</a:t>
            </a:r>
            <a:endParaRPr lang="en-US" sz="1200" dirty="0">
              <a:ea typeface="Calibri" panose="020F0502020204030204" pitchFamily="34" charset="0"/>
            </a:endParaRPr>
          </a:p>
          <a:p>
            <a:pPr marL="171450" lvl="0" indent="-171450">
              <a:buFont typeface="Arial" panose="020B0604020202020204" pitchFamily="34" charset="0"/>
              <a:buChar char="•"/>
            </a:pPr>
            <a:r>
              <a:rPr lang="en-US" sz="1200" dirty="0">
                <a:effectLst/>
                <a:ea typeface="Calibri" panose="020F0502020204030204" pitchFamily="34" charset="0"/>
              </a:rPr>
              <a:t>According to Anja Schiel, platform trial should be discussed with HTA as well</a:t>
            </a:r>
          </a:p>
          <a:p>
            <a:pPr marL="171450" lvl="0" indent="-171450">
              <a:buFont typeface="Arial" panose="020B0604020202020204" pitchFamily="34" charset="0"/>
              <a:buChar char="•"/>
            </a:pPr>
            <a:r>
              <a:rPr lang="en-US" sz="1200" dirty="0">
                <a:effectLst/>
                <a:ea typeface="Calibri" panose="020F0502020204030204" pitchFamily="34" charset="0"/>
              </a:rPr>
              <a:t>Also Anja Schiel was saying that Single Arm trials are a no go for HTA – pre-negotiations with HTA needs to happen</a:t>
            </a:r>
          </a:p>
          <a:p>
            <a:pPr marL="171450" lvl="0" indent="-171450">
              <a:buFont typeface="Arial" panose="020B0604020202020204" pitchFamily="34" charset="0"/>
              <a:buChar char="•"/>
            </a:pPr>
            <a:r>
              <a:rPr lang="en-US" sz="1200" dirty="0">
                <a:effectLst/>
                <a:ea typeface="Calibri" panose="020F0502020204030204" pitchFamily="34" charset="0"/>
              </a:rPr>
              <a:t>Anja Schiel was very vocal and honest during the meeting.</a:t>
            </a:r>
          </a:p>
          <a:p>
            <a:pPr marL="171450" lvl="0" indent="-171450">
              <a:buFont typeface="Arial" panose="020B0604020202020204" pitchFamily="34" charset="0"/>
              <a:buChar char="•"/>
            </a:pPr>
            <a:r>
              <a:rPr lang="en-US" sz="1200" i="1" dirty="0">
                <a:effectLst/>
                <a:ea typeface="Calibri" panose="020F0502020204030204" pitchFamily="34" charset="0"/>
              </a:rPr>
              <a:t>This triggered some questions I would have internally, I was wondering how we are set up for JSA and as mentioned how JCA is established?</a:t>
            </a:r>
          </a:p>
          <a:p>
            <a:pPr marL="342900" lvl="0" indent="-342900">
              <a:buFont typeface="Symbol" panose="05050102010706020507" pitchFamily="18" charset="2"/>
              <a:buChar char=""/>
            </a:pPr>
            <a:endParaRPr lang="de-CH" sz="1200" dirty="0">
              <a:effectLst/>
              <a:ea typeface="Calibri" panose="020F0502020204030204" pitchFamily="34" charset="0"/>
            </a:endParaRPr>
          </a:p>
          <a:p>
            <a:pPr marL="342900" lvl="0" indent="-342900">
              <a:buFont typeface="Symbol" panose="05050102010706020507" pitchFamily="18" charset="2"/>
              <a:buChar char=""/>
            </a:pPr>
            <a:endParaRPr lang="de-CH" sz="1200" dirty="0">
              <a:ea typeface="Times New Roman" panose="02020603050405020304" pitchFamily="18" charset="0"/>
            </a:endParaRPr>
          </a:p>
          <a:p>
            <a:pPr marL="0" indent="0">
              <a:buNone/>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13</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a:t>
            </a:r>
            <a:r>
              <a:rPr lang="de-CH" sz="1800" b="0" i="1" dirty="0" err="1"/>
              <a:t>Regulatory</a:t>
            </a:r>
            <a:r>
              <a:rPr lang="de-CH" sz="1800" b="0" i="1" dirty="0"/>
              <a:t> </a:t>
            </a:r>
            <a:r>
              <a:rPr lang="de-CH" sz="1800" b="0" i="1" dirty="0" err="1"/>
              <a:t>view</a:t>
            </a:r>
            <a:r>
              <a:rPr lang="de-CH" sz="1800" b="0" i="1" dirty="0"/>
              <a:t> (3/3)</a:t>
            </a:r>
            <a:endParaRPr lang="de-CH" dirty="0"/>
          </a:p>
        </p:txBody>
      </p:sp>
    </p:spTree>
    <p:extLst>
      <p:ext uri="{BB962C8B-B14F-4D97-AF65-F5344CB8AC3E}">
        <p14:creationId xmlns:p14="http://schemas.microsoft.com/office/powerpoint/2010/main" val="22294469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275607"/>
            <a:ext cx="8229600" cy="3734544"/>
          </a:xfrm>
        </p:spPr>
        <p:txBody>
          <a:bodyPr>
            <a:normAutofit/>
          </a:bodyPr>
          <a:lstStyle/>
          <a:p>
            <a:pPr marL="0" indent="0">
              <a:buNone/>
            </a:pPr>
            <a:endParaRPr lang="en-US" sz="1200" b="1" dirty="0">
              <a:ea typeface="Times New Roman" panose="02020603050405020304" pitchFamily="18" charset="0"/>
            </a:endParaRPr>
          </a:p>
          <a:p>
            <a:pPr marL="0" indent="0">
              <a:buNone/>
            </a:pPr>
            <a:r>
              <a:rPr lang="en-US" sz="1200" b="1" dirty="0">
                <a:ea typeface="Times New Roman" panose="02020603050405020304" pitchFamily="18" charset="0"/>
              </a:rPr>
              <a:t>Highlights/learnings from day 1 morning session</a:t>
            </a:r>
          </a:p>
          <a:p>
            <a:pPr marL="0" indent="0">
              <a:buNone/>
            </a:pPr>
            <a:endParaRPr lang="en-US" sz="1200" b="1" dirty="0">
              <a:ea typeface="Times New Roman" panose="02020603050405020304" pitchFamily="18" charset="0"/>
            </a:endParaRPr>
          </a:p>
          <a:p>
            <a:pPr marL="404812" lvl="1" indent="-171450">
              <a:buFont typeface="Arial" panose="020B0604020202020204" pitchFamily="34" charset="0"/>
              <a:buChar char="•"/>
            </a:pPr>
            <a:r>
              <a:rPr lang="en-US" sz="1200" dirty="0">
                <a:ea typeface="Times New Roman" panose="02020603050405020304" pitchFamily="18" charset="0"/>
              </a:rPr>
              <a:t>new structure of statistics at EMA</a:t>
            </a:r>
          </a:p>
          <a:p>
            <a:pPr marL="404812" lvl="1" indent="-171450">
              <a:buFont typeface="Arial" panose="020B0604020202020204" pitchFamily="34" charset="0"/>
              <a:buChar char="•"/>
            </a:pPr>
            <a:r>
              <a:rPr lang="en-US" sz="1200" dirty="0">
                <a:ea typeface="Times New Roman" panose="02020603050405020304" pitchFamily="18" charset="0"/>
              </a:rPr>
              <a:t>“...many designs can be innovative without being complex”</a:t>
            </a:r>
          </a:p>
          <a:p>
            <a:pPr marL="404812" lvl="1" indent="-171450">
              <a:buFont typeface="Arial" panose="020B0604020202020204" pitchFamily="34" charset="0"/>
              <a:buChar char="•"/>
            </a:pPr>
            <a:r>
              <a:rPr lang="en-US" sz="1200" dirty="0">
                <a:ea typeface="Times New Roman" panose="02020603050405020304" pitchFamily="18" charset="0"/>
              </a:rPr>
              <a:t>Decentralized Clinical Trials(DCT): From the COVID-19 experience... to deeper considerations </a:t>
            </a:r>
          </a:p>
          <a:p>
            <a:pPr marL="404812" lvl="1" indent="-171450">
              <a:buFont typeface="Arial" panose="020B0604020202020204" pitchFamily="34" charset="0"/>
              <a:buChar char="•"/>
            </a:pPr>
            <a:r>
              <a:rPr lang="en-US" sz="1200" dirty="0">
                <a:ea typeface="Times New Roman" panose="02020603050405020304" pitchFamily="18" charset="0"/>
              </a:rPr>
              <a:t>F</a:t>
            </a:r>
            <a:r>
              <a:rPr lang="en-US" sz="1200" b="0" i="0" u="none" strike="noStrike" baseline="0" dirty="0"/>
              <a:t>ACTIVE: </a:t>
            </a:r>
            <a:r>
              <a:rPr lang="en-US" sz="1200" b="0" i="0" u="none" strike="noStrike" baseline="0" dirty="0">
                <a:solidFill>
                  <a:srgbClr val="0092D0"/>
                </a:solidFill>
              </a:rPr>
              <a:t>F</a:t>
            </a:r>
            <a:r>
              <a:rPr lang="en-US" sz="1200" b="0" i="0" u="none" strike="noStrike" baseline="0" dirty="0">
                <a:solidFill>
                  <a:srgbClr val="000000"/>
                </a:solidFill>
              </a:rPr>
              <a:t>lexible </a:t>
            </a:r>
            <a:r>
              <a:rPr lang="en-US" sz="1200" b="0" i="0" u="none" strike="noStrike" baseline="0" dirty="0">
                <a:solidFill>
                  <a:srgbClr val="0092D0"/>
                </a:solidFill>
              </a:rPr>
              <a:t>A</a:t>
            </a:r>
            <a:r>
              <a:rPr lang="en-US" sz="1200" b="0" i="0" u="none" strike="noStrike" baseline="0" dirty="0">
                <a:solidFill>
                  <a:srgbClr val="000000"/>
                </a:solidFill>
              </a:rPr>
              <a:t>ugmented </a:t>
            </a:r>
            <a:r>
              <a:rPr lang="en-US" sz="1200" b="0" i="0" u="none" strike="noStrike" baseline="0" dirty="0">
                <a:solidFill>
                  <a:srgbClr val="0092D0"/>
                </a:solidFill>
              </a:rPr>
              <a:t>C</a:t>
            </a:r>
            <a:r>
              <a:rPr lang="en-US" sz="1200" b="0" i="0" u="none" strike="noStrike" baseline="0" dirty="0">
                <a:solidFill>
                  <a:srgbClr val="000000"/>
                </a:solidFill>
              </a:rPr>
              <a:t>linical </a:t>
            </a:r>
            <a:r>
              <a:rPr lang="en-US" sz="1200" b="0" i="0" u="none" strike="noStrike" baseline="0" dirty="0">
                <a:solidFill>
                  <a:srgbClr val="0092D0"/>
                </a:solidFill>
              </a:rPr>
              <a:t>T</a:t>
            </a:r>
            <a:r>
              <a:rPr lang="en-US" sz="1200" b="0" i="0" u="none" strike="noStrike" baseline="0" dirty="0">
                <a:solidFill>
                  <a:srgbClr val="000000"/>
                </a:solidFill>
              </a:rPr>
              <a:t>rial design for </a:t>
            </a:r>
            <a:r>
              <a:rPr lang="en-US" sz="1200" b="0" i="0" u="none" strike="noStrike" baseline="0" dirty="0">
                <a:solidFill>
                  <a:srgbClr val="0092D0"/>
                </a:solidFill>
              </a:rPr>
              <a:t>I</a:t>
            </a:r>
            <a:r>
              <a:rPr lang="en-US" sz="1200" b="0" i="0" u="none" strike="noStrike" baseline="0" dirty="0">
                <a:solidFill>
                  <a:srgbClr val="000000"/>
                </a:solidFill>
              </a:rPr>
              <a:t>mproved </a:t>
            </a:r>
            <a:r>
              <a:rPr lang="de-CH" sz="1200" b="0" i="0" u="none" strike="noStrike" baseline="0" dirty="0" err="1"/>
              <a:t>e</a:t>
            </a:r>
            <a:r>
              <a:rPr lang="de-CH" sz="1200" b="0" i="0" u="none" strike="noStrike" baseline="0" dirty="0" err="1">
                <a:solidFill>
                  <a:srgbClr val="0092D0"/>
                </a:solidFill>
              </a:rPr>
              <a:t>V</a:t>
            </a:r>
            <a:r>
              <a:rPr lang="de-CH" sz="1200" b="0" i="0" u="none" strike="noStrike" baseline="0" dirty="0" err="1">
                <a:solidFill>
                  <a:srgbClr val="000000"/>
                </a:solidFill>
              </a:rPr>
              <a:t>idenc</a:t>
            </a:r>
            <a:r>
              <a:rPr lang="de-CH" sz="1200" b="0" i="0" u="none" strike="noStrike" baseline="0" dirty="0" err="1">
                <a:solidFill>
                  <a:srgbClr val="0092D0"/>
                </a:solidFill>
              </a:rPr>
              <a:t>E</a:t>
            </a:r>
            <a:r>
              <a:rPr lang="de-CH" sz="1200" b="0" i="0" u="none" strike="noStrike" baseline="0" dirty="0">
                <a:solidFill>
                  <a:srgbClr val="0092D0"/>
                </a:solidFill>
              </a:rPr>
              <a:t> </a:t>
            </a:r>
            <a:r>
              <a:rPr lang="de-CH" sz="1200" b="0" i="0" u="none" strike="noStrike" baseline="0" dirty="0" err="1"/>
              <a:t>generation</a:t>
            </a:r>
            <a:endParaRPr lang="de-CH" sz="1200" dirty="0"/>
          </a:p>
          <a:p>
            <a:pPr marL="404812" lvl="1" indent="-171450">
              <a:buFont typeface="Arial" panose="020B0604020202020204" pitchFamily="34" charset="0"/>
              <a:buChar char="•"/>
            </a:pPr>
            <a:r>
              <a:rPr lang="en-US" sz="1200" dirty="0">
                <a:ea typeface="Times New Roman" panose="02020603050405020304" pitchFamily="18" charset="0"/>
              </a:rPr>
              <a:t>PICO</a:t>
            </a:r>
          </a:p>
          <a:p>
            <a:pPr marL="404812" lvl="1" indent="-171450">
              <a:buFont typeface="Arial" panose="020B0604020202020204" pitchFamily="34" charset="0"/>
              <a:buChar char="•"/>
            </a:pPr>
            <a:r>
              <a:rPr lang="en-US" sz="1200" dirty="0">
                <a:effectLst/>
              </a:rPr>
              <a:t>concept of generalizing study results to the indicated population</a:t>
            </a:r>
          </a:p>
          <a:p>
            <a:pPr marL="0" indent="0">
              <a:buNone/>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14</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a:t>
            </a:r>
            <a:r>
              <a:rPr lang="de-CH" sz="1800" b="0" i="1" dirty="0" err="1"/>
              <a:t>Statistics</a:t>
            </a:r>
            <a:r>
              <a:rPr lang="de-CH" sz="1800" b="0" i="1" dirty="0"/>
              <a:t> </a:t>
            </a:r>
            <a:r>
              <a:rPr lang="de-CH" sz="1800" b="0" i="1" dirty="0" err="1"/>
              <a:t>view</a:t>
            </a:r>
            <a:endParaRPr lang="de-CH" dirty="0"/>
          </a:p>
        </p:txBody>
      </p:sp>
    </p:spTree>
    <p:extLst>
      <p:ext uri="{BB962C8B-B14F-4D97-AF65-F5344CB8AC3E}">
        <p14:creationId xmlns:p14="http://schemas.microsoft.com/office/powerpoint/2010/main" val="1313758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275607"/>
            <a:ext cx="8229600" cy="3734544"/>
          </a:xfrm>
        </p:spPr>
        <p:txBody>
          <a:bodyPr>
            <a:normAutofit/>
          </a:bodyPr>
          <a:lstStyle/>
          <a:p>
            <a:pPr marL="0" indent="0">
              <a:buNone/>
            </a:pPr>
            <a:endParaRPr lang="en-US" sz="1200" b="1" dirty="0">
              <a:ea typeface="Times New Roman" panose="02020603050405020304" pitchFamily="18" charset="0"/>
            </a:endParaRPr>
          </a:p>
          <a:p>
            <a:pPr marL="0" indent="0">
              <a:buNone/>
            </a:pPr>
            <a:r>
              <a:rPr lang="en-US" sz="1200" b="1" dirty="0">
                <a:ea typeface="Times New Roman" panose="02020603050405020304" pitchFamily="18" charset="0"/>
              </a:rPr>
              <a:t>Highlights/learnings from day 1 morning session</a:t>
            </a:r>
          </a:p>
          <a:p>
            <a:pPr marL="0" indent="0">
              <a:buNone/>
            </a:pPr>
            <a:endParaRPr lang="en-US" sz="1200" b="1" dirty="0">
              <a:ea typeface="Times New Roman" panose="02020603050405020304" pitchFamily="18" charset="0"/>
            </a:endParaRPr>
          </a:p>
          <a:p>
            <a:pPr marL="404812" lvl="1" indent="-171450">
              <a:buFont typeface="Arial" panose="020B0604020202020204" pitchFamily="34" charset="0"/>
              <a:buChar char="•"/>
            </a:pPr>
            <a:r>
              <a:rPr lang="en-US" sz="1200" dirty="0">
                <a:ea typeface="Times New Roman" panose="02020603050405020304" pitchFamily="18" charset="0"/>
              </a:rPr>
              <a:t>Methodology in regulatory landscape: useful session on first day that walked through ICHE9 to EMA methodology working party and growing partnership since 2009 of statisticians and HA.</a:t>
            </a:r>
          </a:p>
          <a:p>
            <a:pPr marL="404812" lvl="1" indent="-171450">
              <a:buFont typeface="Arial" panose="020B0604020202020204" pitchFamily="34" charset="0"/>
              <a:buChar char="•"/>
            </a:pPr>
            <a:r>
              <a:rPr lang="en-US" sz="1200" dirty="0">
                <a:ea typeface="Times New Roman" panose="02020603050405020304" pitchFamily="18" charset="0"/>
              </a:rPr>
              <a:t>Changing landscape of last 2 years: Estimand framework, decentralized trials, master protocol design and augmenting phase 3 trials.</a:t>
            </a:r>
          </a:p>
          <a:p>
            <a:pPr marL="404812" lvl="1" indent="-171450">
              <a:buFont typeface="Arial" panose="020B0604020202020204" pitchFamily="34" charset="0"/>
              <a:buChar char="•"/>
            </a:pPr>
            <a:r>
              <a:rPr lang="en-US" sz="1200" dirty="0">
                <a:ea typeface="Times New Roman" panose="02020603050405020304" pitchFamily="18" charset="0"/>
              </a:rPr>
              <a:t>Awareness/warning on 2025 legislation HTA regulation. </a:t>
            </a:r>
            <a:r>
              <a:rPr lang="en-US" sz="1200" dirty="0" err="1">
                <a:ea typeface="Times New Roman" panose="02020603050405020304" pitchFamily="18" charset="0"/>
              </a:rPr>
              <a:t>EUnetHTA</a:t>
            </a:r>
            <a:r>
              <a:rPr lang="en-US" sz="1200" dirty="0">
                <a:ea typeface="Times New Roman" panose="02020603050405020304" pitchFamily="18" charset="0"/>
              </a:rPr>
              <a:t> 21</a:t>
            </a:r>
          </a:p>
          <a:p>
            <a:pPr marL="404812" lvl="1" indent="-171450">
              <a:buFont typeface="Arial" panose="020B0604020202020204" pitchFamily="34" charset="0"/>
              <a:buChar char="•"/>
            </a:pPr>
            <a:r>
              <a:rPr lang="en-US" sz="1200" dirty="0">
                <a:ea typeface="Times New Roman" panose="02020603050405020304" pitchFamily="18" charset="0"/>
              </a:rPr>
              <a:t>Clinical trials are expanding and not just focusing on RCT but real world conditions, AI and real world evidence has a key role now in submission processes and clinical trial protocol design – this may be important and applicable especially in studies with small numbers (e.g. pediatrics) whereby supportive evidence may support key submissions, and increased consideration to this approach is important during protocol design (E.g. Publication from Janet Woodcock NEJM master protocols at design stage </a:t>
            </a:r>
            <a:r>
              <a:rPr lang="en-US" sz="1200" dirty="0" err="1">
                <a:ea typeface="Times New Roman" panose="02020603050405020304" pitchFamily="18" charset="0"/>
              </a:rPr>
              <a:t>PhIII</a:t>
            </a:r>
            <a:r>
              <a:rPr lang="en-US" sz="1200" dirty="0">
                <a:ea typeface="Times New Roman" panose="02020603050405020304" pitchFamily="18" charset="0"/>
              </a:rPr>
              <a:t> which provides good framework)</a:t>
            </a:r>
          </a:p>
          <a:p>
            <a:pPr marL="404812" lvl="1" indent="-171450">
              <a:buFont typeface="Arial" panose="020B0604020202020204" pitchFamily="34" charset="0"/>
              <a:buChar char="•"/>
            </a:pPr>
            <a:r>
              <a:rPr lang="en-US" sz="1200" dirty="0">
                <a:ea typeface="Times New Roman" panose="02020603050405020304" pitchFamily="18" charset="0"/>
              </a:rPr>
              <a:t>The role of </a:t>
            </a:r>
            <a:r>
              <a:rPr lang="en-US" sz="1200" dirty="0" err="1">
                <a:ea typeface="Times New Roman" panose="02020603050405020304" pitchFamily="18" charset="0"/>
              </a:rPr>
              <a:t>estimands</a:t>
            </a:r>
            <a:r>
              <a:rPr lang="en-US" sz="1200" dirty="0">
                <a:ea typeface="Times New Roman" panose="02020603050405020304" pitchFamily="18" charset="0"/>
              </a:rPr>
              <a:t> is increasing (beyond ICH E9 (R1) – e.g. during COVID-19 (as mitigation strategy); clinical </a:t>
            </a:r>
            <a:r>
              <a:rPr lang="en-US" sz="1200" dirty="0" err="1">
                <a:ea typeface="Times New Roman" panose="02020603050405020304" pitchFamily="18" charset="0"/>
              </a:rPr>
              <a:t>guidances</a:t>
            </a:r>
            <a:r>
              <a:rPr lang="en-US" sz="1200" dirty="0">
                <a:ea typeface="Times New Roman" panose="02020603050405020304" pitchFamily="18" charset="0"/>
              </a:rPr>
              <a:t> are increasing on </a:t>
            </a:r>
            <a:r>
              <a:rPr lang="en-US" sz="1200" dirty="0" err="1">
                <a:ea typeface="Times New Roman" panose="02020603050405020304" pitchFamily="18" charset="0"/>
              </a:rPr>
              <a:t>estimands</a:t>
            </a:r>
            <a:r>
              <a:rPr lang="en-US" sz="1200" dirty="0">
                <a:ea typeface="Times New Roman" panose="02020603050405020304" pitchFamily="18" charset="0"/>
              </a:rPr>
              <a:t>. Update guidance documents to include this evolving field (e.g. presenters noted during Q&amp;A current guidance pretty sure doesn’t note word estimand however it is used so extensively)</a:t>
            </a:r>
          </a:p>
          <a:p>
            <a:pPr marL="404812" lvl="1" indent="-171450">
              <a:buFont typeface="Arial" panose="020B0604020202020204" pitchFamily="34" charset="0"/>
              <a:buChar char="•"/>
            </a:pPr>
            <a:endParaRPr lang="en-US" sz="1200" dirty="0">
              <a:ea typeface="Times New Roman" panose="02020603050405020304" pitchFamily="18" charset="0"/>
            </a:endParaRPr>
          </a:p>
          <a:p>
            <a:pPr marL="0" indent="0">
              <a:buNone/>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15</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Clinical </a:t>
            </a:r>
            <a:r>
              <a:rPr lang="de-CH" sz="1800" b="0" i="1" dirty="0" err="1"/>
              <a:t>view</a:t>
            </a:r>
            <a:endParaRPr lang="de-CH" dirty="0"/>
          </a:p>
        </p:txBody>
      </p:sp>
    </p:spTree>
    <p:extLst>
      <p:ext uri="{BB962C8B-B14F-4D97-AF65-F5344CB8AC3E}">
        <p14:creationId xmlns:p14="http://schemas.microsoft.com/office/powerpoint/2010/main" val="139125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F1EDD-91C7-4E3B-A5ED-1CD8FAA5D6A0}"/>
              </a:ext>
            </a:extLst>
          </p:cNvPr>
          <p:cNvSpPr>
            <a:spLocks noGrp="1"/>
          </p:cNvSpPr>
          <p:nvPr>
            <p:ph type="sldNum" sz="quarter" idx="11"/>
          </p:nvPr>
        </p:nvSpPr>
        <p:spPr/>
        <p:txBody>
          <a:bodyPr/>
          <a:lstStyle/>
          <a:p>
            <a:fld id="{47547CF9-5B10-D24F-A8D7-45A9778164F7}" type="slidenum">
              <a:rPr lang="uk-UA" smtClean="0"/>
              <a:pPr/>
              <a:t>16</a:t>
            </a:fld>
            <a:endParaRPr lang="uk-UA" dirty="0"/>
          </a:p>
        </p:txBody>
      </p:sp>
      <p:sp>
        <p:nvSpPr>
          <p:cNvPr id="3" name="Text Placeholder 2">
            <a:extLst>
              <a:ext uri="{FF2B5EF4-FFF2-40B4-BE49-F238E27FC236}">
                <a16:creationId xmlns:a16="http://schemas.microsoft.com/office/drawing/2014/main" id="{6F7509E5-18E3-419E-9C27-0F3940E43CEC}"/>
              </a:ext>
            </a:extLst>
          </p:cNvPr>
          <p:cNvSpPr>
            <a:spLocks noGrp="1"/>
          </p:cNvSpPr>
          <p:nvPr>
            <p:ph type="body" sz="quarter" idx="12"/>
          </p:nvPr>
        </p:nvSpPr>
        <p:spPr/>
        <p:txBody>
          <a:bodyPr/>
          <a:lstStyle/>
          <a:p>
            <a:r>
              <a:rPr lang="de-CH" sz="4800" b="1" dirty="0"/>
              <a:t>Day 1: </a:t>
            </a:r>
            <a:r>
              <a:rPr lang="de-CH" sz="4800" b="1" dirty="0" err="1"/>
              <a:t>afternoon</a:t>
            </a:r>
            <a:endParaRPr lang="de-CH" b="1" dirty="0"/>
          </a:p>
        </p:txBody>
      </p:sp>
    </p:spTree>
    <p:extLst>
      <p:ext uri="{BB962C8B-B14F-4D97-AF65-F5344CB8AC3E}">
        <p14:creationId xmlns:p14="http://schemas.microsoft.com/office/powerpoint/2010/main" val="38032120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47685-EA50-40C9-ACFD-06D53934D7F0}"/>
              </a:ext>
            </a:extLst>
          </p:cNvPr>
          <p:cNvSpPr>
            <a:spLocks noGrp="1"/>
          </p:cNvSpPr>
          <p:nvPr>
            <p:ph type="title"/>
          </p:nvPr>
        </p:nvSpPr>
        <p:spPr>
          <a:xfrm>
            <a:off x="457200" y="342900"/>
            <a:ext cx="8229600" cy="960919"/>
          </a:xfrm>
        </p:spPr>
        <p:txBody>
          <a:bodyPr>
            <a:noAutofit/>
          </a:bodyPr>
          <a:lstStyle/>
          <a:p>
            <a:r>
              <a:rPr lang="en-US" sz="2000" dirty="0"/>
              <a:t>Postbaseline subpopulation analyses: Known to be improper, but </a:t>
            </a:r>
            <a:br>
              <a:rPr lang="en-US" sz="2000" dirty="0"/>
            </a:br>
            <a:r>
              <a:rPr lang="en-US" sz="2000" dirty="0"/>
              <a:t>frequently done. Can we fix them?</a:t>
            </a:r>
            <a:br>
              <a:rPr lang="en-US" sz="2000" dirty="0"/>
            </a:br>
            <a:r>
              <a:rPr lang="en-US" sz="1400" b="0" i="1" dirty="0">
                <a:latin typeface="+mn-lt"/>
              </a:rPr>
              <a:t>Session </a:t>
            </a:r>
            <a:r>
              <a:rPr lang="de-CH" sz="1400" b="0" i="1" dirty="0" err="1">
                <a:latin typeface="+mn-lt"/>
              </a:rPr>
              <a:t>chairs</a:t>
            </a:r>
            <a:r>
              <a:rPr lang="de-CH" sz="1400" b="0" i="1" dirty="0">
                <a:latin typeface="+mn-lt"/>
              </a:rPr>
              <a:t>: Mouna Akacha (Novartis) and Khadija Rantell (MHRA)</a:t>
            </a:r>
            <a:endParaRPr lang="en-US" sz="1200" b="0" i="1" dirty="0">
              <a:latin typeface="+mn-lt"/>
            </a:endParaRPr>
          </a:p>
        </p:txBody>
      </p:sp>
      <p:sp>
        <p:nvSpPr>
          <p:cNvPr id="3" name="Content Placeholder 2">
            <a:extLst>
              <a:ext uri="{FF2B5EF4-FFF2-40B4-BE49-F238E27FC236}">
                <a16:creationId xmlns:a16="http://schemas.microsoft.com/office/drawing/2014/main" id="{D69CD670-1921-428F-8DE2-84E5D0917E86}"/>
              </a:ext>
            </a:extLst>
          </p:cNvPr>
          <p:cNvSpPr>
            <a:spLocks noGrp="1"/>
          </p:cNvSpPr>
          <p:nvPr>
            <p:ph idx="1"/>
          </p:nvPr>
        </p:nvSpPr>
        <p:spPr/>
        <p:txBody>
          <a:bodyPr>
            <a:normAutofit/>
          </a:bodyPr>
          <a:lstStyle/>
          <a:p>
            <a:pPr marL="0" indent="0">
              <a:buNone/>
            </a:pPr>
            <a:r>
              <a:rPr lang="en-US" sz="1600" b="1" dirty="0"/>
              <a:t>Recording Link: </a:t>
            </a:r>
            <a:r>
              <a:rPr lang="en-US" sz="1600" dirty="0">
                <a:solidFill>
                  <a:srgbClr val="5291DD"/>
                </a:solidFill>
                <a:hlinkClick r:id="rId3">
                  <a:extLst>
                    <a:ext uri="{A12FA001-AC4F-418D-AE19-62706E023703}">
                      <ahyp:hlinkClr xmlns:ahyp="http://schemas.microsoft.com/office/drawing/2018/hyperlinkcolor" xmlns="" val="tx"/>
                    </a:ext>
                  </a:extLst>
                </a:hlinkClick>
              </a:rPr>
              <a:t>Postbaseline subpopulation analyses: Known to be improper, but frequently done. Can we fix them?</a:t>
            </a:r>
            <a:endParaRPr lang="en-US" sz="1600" dirty="0">
              <a:solidFill>
                <a:srgbClr val="5291DD"/>
              </a:solidFill>
            </a:endParaRPr>
          </a:p>
          <a:p>
            <a:pPr marL="0" indent="0">
              <a:buNone/>
            </a:pPr>
            <a:endParaRPr lang="de-CH" sz="1600" b="1" dirty="0">
              <a:solidFill>
                <a:srgbClr val="5291DD"/>
              </a:solidFill>
            </a:endParaRPr>
          </a:p>
          <a:p>
            <a:r>
              <a:rPr lang="de-CH" sz="1600" b="1" dirty="0"/>
              <a:t>Talk 1 + Q&amp;A (</a:t>
            </a:r>
            <a:r>
              <a:rPr lang="de-CH" sz="1600" b="1" dirty="0" err="1"/>
              <a:t>recording</a:t>
            </a:r>
            <a:r>
              <a:rPr lang="de-CH" sz="1600" b="1" dirty="0"/>
              <a:t> from 01:41 – 32:40 min): </a:t>
            </a:r>
            <a:r>
              <a:rPr lang="de-CH" sz="1600" dirty="0"/>
              <a:t>Björn Bornkamp, Novartis: Post-</a:t>
            </a:r>
            <a:r>
              <a:rPr lang="de-CH" sz="1600" dirty="0" err="1"/>
              <a:t>baseline</a:t>
            </a:r>
            <a:r>
              <a:rPr lang="de-CH" sz="1600" dirty="0"/>
              <a:t> </a:t>
            </a:r>
            <a:r>
              <a:rPr lang="de-CH" sz="1600" dirty="0" err="1"/>
              <a:t>subgroups</a:t>
            </a:r>
            <a:r>
              <a:rPr lang="de-CH" sz="1600" dirty="0"/>
              <a:t>: relevant </a:t>
            </a:r>
            <a:r>
              <a:rPr lang="de-CH" sz="1600" dirty="0" err="1"/>
              <a:t>scientific</a:t>
            </a:r>
            <a:r>
              <a:rPr lang="de-CH" sz="1600" dirty="0"/>
              <a:t> </a:t>
            </a:r>
            <a:r>
              <a:rPr lang="de-CH" sz="1600" dirty="0" err="1"/>
              <a:t>questions</a:t>
            </a:r>
            <a:r>
              <a:rPr lang="de-CH" sz="1600" dirty="0"/>
              <a:t> </a:t>
            </a:r>
            <a:r>
              <a:rPr lang="de-CH" sz="1600" dirty="0" err="1"/>
              <a:t>for</a:t>
            </a:r>
            <a:r>
              <a:rPr lang="de-CH" sz="1600" dirty="0"/>
              <a:t> </a:t>
            </a:r>
            <a:r>
              <a:rPr lang="de-CH" sz="1600" dirty="0" err="1"/>
              <a:t>drug</a:t>
            </a:r>
            <a:r>
              <a:rPr lang="de-CH" sz="1600" dirty="0"/>
              <a:t> </a:t>
            </a:r>
            <a:r>
              <a:rPr lang="de-CH" sz="1600" dirty="0" err="1"/>
              <a:t>development</a:t>
            </a:r>
            <a:r>
              <a:rPr lang="de-CH" sz="1600" dirty="0"/>
              <a:t> </a:t>
            </a:r>
          </a:p>
          <a:p>
            <a:r>
              <a:rPr lang="de-CH" sz="1600" b="1" dirty="0"/>
              <a:t>Talk 2 + Q&amp;A (</a:t>
            </a:r>
            <a:r>
              <a:rPr lang="de-CH" sz="1600" b="1" dirty="0" err="1"/>
              <a:t>recording</a:t>
            </a:r>
            <a:r>
              <a:rPr lang="de-CH" sz="1600" b="1" dirty="0"/>
              <a:t> from 33:05 min – 1:10:28 </a:t>
            </a:r>
            <a:r>
              <a:rPr lang="de-CH" sz="1600" b="1" dirty="0" err="1"/>
              <a:t>hr</a:t>
            </a:r>
            <a:r>
              <a:rPr lang="de-CH" sz="1600" b="1" dirty="0"/>
              <a:t>): </a:t>
            </a:r>
            <a:r>
              <a:rPr lang="de-CH" sz="1600" dirty="0"/>
              <a:t>Anja Schiel, EMA &amp; </a:t>
            </a:r>
            <a:r>
              <a:rPr lang="de-CH" sz="1600" dirty="0" err="1"/>
              <a:t>Norwegian</a:t>
            </a:r>
            <a:r>
              <a:rPr lang="de-CH" sz="1600" dirty="0"/>
              <a:t> Medicines Agency: Relevant </a:t>
            </a:r>
            <a:r>
              <a:rPr lang="de-CH" sz="1600" dirty="0" err="1"/>
              <a:t>scientific</a:t>
            </a:r>
            <a:r>
              <a:rPr lang="de-CH" sz="1600" dirty="0"/>
              <a:t> </a:t>
            </a:r>
            <a:r>
              <a:rPr lang="de-CH" sz="1600" dirty="0" err="1"/>
              <a:t>questions</a:t>
            </a:r>
            <a:r>
              <a:rPr lang="de-CH" sz="1600" dirty="0"/>
              <a:t> </a:t>
            </a:r>
            <a:r>
              <a:rPr lang="de-CH" sz="1600" dirty="0" err="1"/>
              <a:t>for</a:t>
            </a:r>
            <a:r>
              <a:rPr lang="de-CH" sz="1600" dirty="0"/>
              <a:t> HTA</a:t>
            </a:r>
          </a:p>
        </p:txBody>
      </p:sp>
      <p:sp>
        <p:nvSpPr>
          <p:cNvPr id="5" name="Slide Number Placeholder 4">
            <a:extLst>
              <a:ext uri="{FF2B5EF4-FFF2-40B4-BE49-F238E27FC236}">
                <a16:creationId xmlns:a16="http://schemas.microsoft.com/office/drawing/2014/main" id="{5CB2D691-39B0-490C-8D9E-A92691A79B9A}"/>
              </a:ext>
            </a:extLst>
          </p:cNvPr>
          <p:cNvSpPr>
            <a:spLocks noGrp="1"/>
          </p:cNvSpPr>
          <p:nvPr>
            <p:ph type="sldNum" sz="quarter" idx="11"/>
          </p:nvPr>
        </p:nvSpPr>
        <p:spPr/>
        <p:txBody>
          <a:bodyPr/>
          <a:lstStyle/>
          <a:p>
            <a:fld id="{47547CF9-5B10-D24F-A8D7-45A9778164F7}" type="slidenum">
              <a:rPr lang="uk-UA" smtClean="0"/>
              <a:pPr/>
              <a:t>17</a:t>
            </a:fld>
            <a:endParaRPr lang="uk-UA" dirty="0"/>
          </a:p>
        </p:txBody>
      </p:sp>
      <p:graphicFrame>
        <p:nvGraphicFramePr>
          <p:cNvPr id="4" name="Object 3">
            <a:extLst>
              <a:ext uri="{FF2B5EF4-FFF2-40B4-BE49-F238E27FC236}">
                <a16:creationId xmlns:a16="http://schemas.microsoft.com/office/drawing/2014/main" id="{21DB05BB-1E02-4D96-BE97-2F7FCCE2198C}"/>
              </a:ext>
            </a:extLst>
          </p:cNvPr>
          <p:cNvGraphicFramePr>
            <a:graphicFrameLocks noChangeAspect="1"/>
          </p:cNvGraphicFramePr>
          <p:nvPr>
            <p:extLst>
              <p:ext uri="{D42A27DB-BD31-4B8C-83A1-F6EECF244321}">
                <p14:modId xmlns:p14="http://schemas.microsoft.com/office/powerpoint/2010/main" val="1572190263"/>
              </p:ext>
            </p:extLst>
          </p:nvPr>
        </p:nvGraphicFramePr>
        <p:xfrm>
          <a:off x="8222787" y="2910254"/>
          <a:ext cx="914400" cy="806450"/>
        </p:xfrm>
        <a:graphic>
          <a:graphicData uri="http://schemas.openxmlformats.org/presentationml/2006/ole">
            <mc:AlternateContent xmlns:mc="http://schemas.openxmlformats.org/markup-compatibility/2006">
              <mc:Choice xmlns:v="urn:schemas-microsoft-com:vml" Requires="v">
                <p:oleObj spid="_x0000_s2054" name="Acrobat Document" showAsIcon="1" r:id="rId4" imgW="914597" imgH="806311" progId="AcroExch.Document.DC">
                  <p:embed/>
                </p:oleObj>
              </mc:Choice>
              <mc:Fallback>
                <p:oleObj name="Acrobat Document" showAsIcon="1" r:id="rId4" imgW="914597" imgH="806311" progId="AcroExch.Document.DC">
                  <p:embed/>
                  <p:pic>
                    <p:nvPicPr>
                      <p:cNvPr id="0" name=""/>
                      <p:cNvPicPr/>
                      <p:nvPr/>
                    </p:nvPicPr>
                    <p:blipFill>
                      <a:blip r:embed="rId5"/>
                      <a:stretch>
                        <a:fillRect/>
                      </a:stretch>
                    </p:blipFill>
                    <p:spPr>
                      <a:xfrm>
                        <a:off x="8222787" y="2910254"/>
                        <a:ext cx="914400" cy="80645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FE28E9B5-B55B-4EE9-B0AD-CFF60C412D9D}"/>
              </a:ext>
            </a:extLst>
          </p:cNvPr>
          <p:cNvGraphicFramePr>
            <a:graphicFrameLocks noChangeAspect="1"/>
          </p:cNvGraphicFramePr>
          <p:nvPr>
            <p:extLst>
              <p:ext uri="{D42A27DB-BD31-4B8C-83A1-F6EECF244321}">
                <p14:modId xmlns:p14="http://schemas.microsoft.com/office/powerpoint/2010/main" val="867069206"/>
              </p:ext>
            </p:extLst>
          </p:nvPr>
        </p:nvGraphicFramePr>
        <p:xfrm>
          <a:off x="8222787" y="2283718"/>
          <a:ext cx="914400" cy="806450"/>
        </p:xfrm>
        <a:graphic>
          <a:graphicData uri="http://schemas.openxmlformats.org/presentationml/2006/ole">
            <mc:AlternateContent xmlns:mc="http://schemas.openxmlformats.org/markup-compatibility/2006">
              <mc:Choice xmlns:v="urn:schemas-microsoft-com:vml" Requires="v">
                <p:oleObj spid="_x0000_s2055" name="Acrobat Document" showAsIcon="1" r:id="rId6" imgW="914597" imgH="806311" progId="AcroExch.Document.DC">
                  <p:embed/>
                </p:oleObj>
              </mc:Choice>
              <mc:Fallback>
                <p:oleObj name="Acrobat Document" showAsIcon="1" r:id="rId6" imgW="914597" imgH="806311" progId="AcroExch.Document.DC">
                  <p:embed/>
                  <p:pic>
                    <p:nvPicPr>
                      <p:cNvPr id="0" name=""/>
                      <p:cNvPicPr/>
                      <p:nvPr/>
                    </p:nvPicPr>
                    <p:blipFill>
                      <a:blip r:embed="rId7"/>
                      <a:stretch>
                        <a:fillRect/>
                      </a:stretch>
                    </p:blipFill>
                    <p:spPr>
                      <a:xfrm>
                        <a:off x="8222787" y="2283718"/>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22503756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DBE23-6D91-4463-9432-CDD7733F791D}"/>
              </a:ext>
            </a:extLst>
          </p:cNvPr>
          <p:cNvSpPr>
            <a:spLocks noGrp="1"/>
          </p:cNvSpPr>
          <p:nvPr>
            <p:ph type="title"/>
          </p:nvPr>
        </p:nvSpPr>
        <p:spPr>
          <a:xfrm>
            <a:off x="457200" y="342900"/>
            <a:ext cx="8435280" cy="1076722"/>
          </a:xfrm>
        </p:spPr>
        <p:txBody>
          <a:bodyPr>
            <a:noAutofit/>
          </a:bodyPr>
          <a:lstStyle/>
          <a:p>
            <a:r>
              <a:rPr lang="de-CH" sz="2000" dirty="0"/>
              <a:t>Panel </a:t>
            </a:r>
            <a:r>
              <a:rPr lang="de-CH" sz="2000" dirty="0" err="1"/>
              <a:t>discussion</a:t>
            </a:r>
            <a:r>
              <a:rPr lang="de-CH" sz="2000" dirty="0"/>
              <a:t> </a:t>
            </a:r>
            <a:r>
              <a:rPr lang="de-CH" sz="2000" dirty="0" err="1"/>
              <a:t>with</a:t>
            </a:r>
            <a:r>
              <a:rPr lang="de-CH" sz="2000" dirty="0"/>
              <a:t> Anja Schiel, Steve Ruberg, Björn Bornkamp, Mats Stensrud, Kaspar Rufibach, </a:t>
            </a:r>
            <a:r>
              <a:rPr lang="de-CH" sz="2000" dirty="0" err="1"/>
              <a:t>Fabrizia</a:t>
            </a:r>
            <a:r>
              <a:rPr lang="de-CH" sz="2000" dirty="0"/>
              <a:t> </a:t>
            </a:r>
            <a:r>
              <a:rPr lang="de-CH" sz="2000" dirty="0" err="1"/>
              <a:t>Mealli</a:t>
            </a:r>
            <a:r>
              <a:rPr lang="de-CH" sz="2000" dirty="0"/>
              <a:t>, </a:t>
            </a:r>
            <a:r>
              <a:rPr lang="de-CH" sz="2000" dirty="0" err="1"/>
              <a:t>Wanje</a:t>
            </a:r>
            <a:r>
              <a:rPr lang="de-CH" sz="2000" dirty="0"/>
              <a:t> Sun, Florian </a:t>
            </a:r>
            <a:r>
              <a:rPr lang="de-CH" sz="2000" dirty="0" err="1"/>
              <a:t>Klinglmüller</a:t>
            </a:r>
            <a:r>
              <a:rPr lang="de-CH" sz="2000" dirty="0"/>
              <a:t> </a:t>
            </a:r>
            <a:br>
              <a:rPr lang="de-CH" sz="2000" dirty="0"/>
            </a:br>
            <a:r>
              <a:rPr lang="en-US" sz="1400" b="0" i="1" dirty="0">
                <a:latin typeface="+mn-lt"/>
              </a:rPr>
              <a:t>Session </a:t>
            </a:r>
            <a:r>
              <a:rPr lang="de-CH" sz="1400" b="0" i="1" dirty="0" err="1">
                <a:latin typeface="+mn-lt"/>
              </a:rPr>
              <a:t>chairs</a:t>
            </a:r>
            <a:r>
              <a:rPr lang="de-CH" sz="1400" b="0" i="1" dirty="0">
                <a:latin typeface="+mn-lt"/>
              </a:rPr>
              <a:t>: Mouna Akacha (Novartis) and Khadija Rantell (MHRA)</a:t>
            </a:r>
            <a:r>
              <a:rPr lang="de-CH" sz="2000" dirty="0"/>
              <a:t/>
            </a:r>
            <a:br>
              <a:rPr lang="de-CH" sz="2000" dirty="0"/>
            </a:br>
            <a:r>
              <a:rPr lang="de-CH" sz="2000" dirty="0"/>
              <a:t/>
            </a:r>
            <a:br>
              <a:rPr lang="de-CH" sz="2000" dirty="0"/>
            </a:br>
            <a:endParaRPr lang="de-CH" sz="2000" dirty="0"/>
          </a:p>
        </p:txBody>
      </p:sp>
      <p:sp>
        <p:nvSpPr>
          <p:cNvPr id="4" name="Slide Number Placeholder 3">
            <a:extLst>
              <a:ext uri="{FF2B5EF4-FFF2-40B4-BE49-F238E27FC236}">
                <a16:creationId xmlns:a16="http://schemas.microsoft.com/office/drawing/2014/main" id="{B133C278-5769-4C97-BA87-7701D5061572}"/>
              </a:ext>
            </a:extLst>
          </p:cNvPr>
          <p:cNvSpPr>
            <a:spLocks noGrp="1"/>
          </p:cNvSpPr>
          <p:nvPr>
            <p:ph type="sldNum" sz="quarter" idx="11"/>
          </p:nvPr>
        </p:nvSpPr>
        <p:spPr/>
        <p:txBody>
          <a:bodyPr/>
          <a:lstStyle/>
          <a:p>
            <a:fld id="{47547CF9-5B10-D24F-A8D7-45A9778164F7}" type="slidenum">
              <a:rPr lang="uk-UA" smtClean="0"/>
              <a:pPr/>
              <a:t>18</a:t>
            </a:fld>
            <a:endParaRPr lang="uk-UA" dirty="0"/>
          </a:p>
        </p:txBody>
      </p:sp>
      <p:sp>
        <p:nvSpPr>
          <p:cNvPr id="7" name="TextBox 6">
            <a:extLst>
              <a:ext uri="{FF2B5EF4-FFF2-40B4-BE49-F238E27FC236}">
                <a16:creationId xmlns:a16="http://schemas.microsoft.com/office/drawing/2014/main" id="{11726033-1234-41C0-AACA-D51EB3F2D286}"/>
              </a:ext>
            </a:extLst>
          </p:cNvPr>
          <p:cNvSpPr txBox="1"/>
          <p:nvPr/>
        </p:nvSpPr>
        <p:spPr>
          <a:xfrm>
            <a:off x="457199" y="1524729"/>
            <a:ext cx="8435281" cy="584775"/>
          </a:xfrm>
          <a:prstGeom prst="rect">
            <a:avLst/>
          </a:prstGeom>
          <a:noFill/>
        </p:spPr>
        <p:txBody>
          <a:bodyPr wrap="square">
            <a:spAutoFit/>
          </a:bodyPr>
          <a:lstStyle/>
          <a:p>
            <a:r>
              <a:rPr lang="en-US" sz="1600" b="1" dirty="0"/>
              <a:t>Recording Link: </a:t>
            </a:r>
            <a:r>
              <a:rPr lang="en-US" sz="1600" b="1" dirty="0">
                <a:solidFill>
                  <a:srgbClr val="5291DD"/>
                </a:solidFill>
              </a:rPr>
              <a:t>(</a:t>
            </a:r>
            <a:r>
              <a:rPr lang="en-US" sz="1600" b="1" dirty="0">
                <a:solidFill>
                  <a:srgbClr val="5291DD"/>
                </a:solidFill>
                <a:hlinkClick r:id="rId2">
                  <a:extLst>
                    <a:ext uri="{A12FA001-AC4F-418D-AE19-62706E023703}">
                      <ahyp:hlinkClr xmlns:ahyp="http://schemas.microsoft.com/office/drawing/2018/hyperlinkcolor" xmlns="" val="tx"/>
                    </a:ext>
                  </a:extLst>
                </a:hlinkClick>
              </a:rPr>
              <a:t>1:10:29 – 2:03:28 </a:t>
            </a:r>
            <a:r>
              <a:rPr lang="en-US" sz="1600" b="1" dirty="0" err="1">
                <a:solidFill>
                  <a:srgbClr val="5291DD"/>
                </a:solidFill>
                <a:hlinkClick r:id="rId2">
                  <a:extLst>
                    <a:ext uri="{A12FA001-AC4F-418D-AE19-62706E023703}">
                      <ahyp:hlinkClr xmlns:ahyp="http://schemas.microsoft.com/office/drawing/2018/hyperlinkcolor" xmlns="" val="tx"/>
                    </a:ext>
                  </a:extLst>
                </a:hlinkClick>
              </a:rPr>
              <a:t>hrs</a:t>
            </a:r>
            <a:r>
              <a:rPr lang="en-US" sz="1600" b="1" dirty="0">
                <a:solidFill>
                  <a:srgbClr val="5291DD"/>
                </a:solidFill>
                <a:hlinkClick r:id="rId2">
                  <a:extLst>
                    <a:ext uri="{A12FA001-AC4F-418D-AE19-62706E023703}">
                      <ahyp:hlinkClr xmlns:ahyp="http://schemas.microsoft.com/office/drawing/2018/hyperlinkcolor" xmlns="" val="tx"/>
                    </a:ext>
                  </a:extLst>
                </a:hlinkClick>
              </a:rPr>
              <a:t>) </a:t>
            </a:r>
            <a:r>
              <a:rPr lang="en-US" sz="1600" dirty="0">
                <a:solidFill>
                  <a:srgbClr val="5291DD"/>
                </a:solidFill>
                <a:hlinkClick r:id="rId2">
                  <a:extLst>
                    <a:ext uri="{A12FA001-AC4F-418D-AE19-62706E023703}">
                      <ahyp:hlinkClr xmlns:ahyp="http://schemas.microsoft.com/office/drawing/2018/hyperlinkcolor" xmlns="" val="tx"/>
                    </a:ext>
                  </a:extLst>
                </a:hlinkClick>
              </a:rPr>
              <a:t>Postbaseline subpopulation analyses: Known to be improper, but frequently done. Can we fix them?</a:t>
            </a:r>
            <a:endParaRPr lang="de-CH" sz="1600" dirty="0">
              <a:solidFill>
                <a:srgbClr val="5291DD"/>
              </a:solidFill>
            </a:endParaRPr>
          </a:p>
        </p:txBody>
      </p:sp>
      <p:pic>
        <p:nvPicPr>
          <p:cNvPr id="9" name="Picture 9" descr="A group of people sitting at a table with a large screen behind them&#10;&#10;Description automatically generated with low confidence">
            <a:extLst>
              <a:ext uri="{FF2B5EF4-FFF2-40B4-BE49-F238E27FC236}">
                <a16:creationId xmlns:a16="http://schemas.microsoft.com/office/drawing/2014/main" id="{31FC3C0B-556E-4001-967D-3FEE95B765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20454" b="-378"/>
          <a:stretch>
            <a:fillRect/>
          </a:stretch>
        </p:blipFill>
        <p:spPr bwMode="auto">
          <a:xfrm>
            <a:off x="6339203" y="2571751"/>
            <a:ext cx="2640901" cy="158110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792F101-66BC-40AF-B34B-90ADF4FA1B50}"/>
              </a:ext>
            </a:extLst>
          </p:cNvPr>
          <p:cNvSpPr txBox="1"/>
          <p:nvPr/>
        </p:nvSpPr>
        <p:spPr>
          <a:xfrm>
            <a:off x="539552" y="2499742"/>
            <a:ext cx="5472608" cy="2215991"/>
          </a:xfrm>
          <a:prstGeom prst="rect">
            <a:avLst/>
          </a:prstGeom>
          <a:noFill/>
        </p:spPr>
        <p:txBody>
          <a:bodyPr wrap="square" rtlCol="0">
            <a:spAutoFit/>
          </a:bodyPr>
          <a:lstStyle/>
          <a:p>
            <a:r>
              <a:rPr lang="de-CH" b="1" dirty="0"/>
              <a:t>Questions </a:t>
            </a:r>
            <a:r>
              <a:rPr lang="de-CH" b="1" dirty="0" err="1"/>
              <a:t>for</a:t>
            </a:r>
            <a:r>
              <a:rPr lang="de-CH" b="1" dirty="0"/>
              <a:t> </a:t>
            </a:r>
            <a:r>
              <a:rPr lang="de-CH" b="1" dirty="0" err="1"/>
              <a:t>panel</a:t>
            </a:r>
            <a:r>
              <a:rPr lang="de-CH" b="1" dirty="0"/>
              <a:t> </a:t>
            </a:r>
            <a:r>
              <a:rPr lang="de-CH" b="1" dirty="0" err="1"/>
              <a:t>discussion</a:t>
            </a:r>
            <a:r>
              <a:rPr lang="de-CH" b="1" dirty="0"/>
              <a:t>:</a:t>
            </a:r>
          </a:p>
          <a:p>
            <a:endParaRPr lang="de-CH" sz="1200" b="1" dirty="0"/>
          </a:p>
          <a:p>
            <a:pPr marL="285750" indent="-285750">
              <a:buFont typeface="Arial" panose="020B0604020202020204" pitchFamily="34" charset="0"/>
              <a:buChar char="•"/>
            </a:pPr>
            <a:r>
              <a:rPr lang="en-US" dirty="0"/>
              <a:t>Do you think that trial objectives/ </a:t>
            </a:r>
            <a:r>
              <a:rPr lang="en-US" dirty="0" err="1"/>
              <a:t>estimands</a:t>
            </a:r>
            <a:r>
              <a:rPr lang="en-US" dirty="0"/>
              <a:t> focusing on post-baseline subpopulations are relevant?</a:t>
            </a:r>
          </a:p>
          <a:p>
            <a:pPr marL="285750" indent="-285750">
              <a:buFont typeface="Arial" panose="020B0604020202020204" pitchFamily="34" charset="0"/>
              <a:buChar char="•"/>
            </a:pPr>
            <a:r>
              <a:rPr lang="en-US" dirty="0"/>
              <a:t>Can the discussed trial objectives/ </a:t>
            </a:r>
            <a:r>
              <a:rPr lang="en-US" dirty="0" err="1"/>
              <a:t>estimands</a:t>
            </a:r>
            <a:r>
              <a:rPr lang="en-US" dirty="0"/>
              <a:t> be the primary estimand of a confirmatory trial? Yes/No - explain why</a:t>
            </a:r>
            <a:endParaRPr lang="de-CH" dirty="0"/>
          </a:p>
        </p:txBody>
      </p:sp>
    </p:spTree>
    <p:extLst>
      <p:ext uri="{BB962C8B-B14F-4D97-AF65-F5344CB8AC3E}">
        <p14:creationId xmlns:p14="http://schemas.microsoft.com/office/powerpoint/2010/main" val="2107224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F1EDD-91C7-4E3B-A5ED-1CD8FAA5D6A0}"/>
              </a:ext>
            </a:extLst>
          </p:cNvPr>
          <p:cNvSpPr>
            <a:spLocks noGrp="1"/>
          </p:cNvSpPr>
          <p:nvPr>
            <p:ph type="sldNum" sz="quarter" idx="11"/>
          </p:nvPr>
        </p:nvSpPr>
        <p:spPr/>
        <p:txBody>
          <a:bodyPr/>
          <a:lstStyle/>
          <a:p>
            <a:fld id="{47547CF9-5B10-D24F-A8D7-45A9778164F7}" type="slidenum">
              <a:rPr lang="uk-UA" smtClean="0"/>
              <a:pPr/>
              <a:t>19</a:t>
            </a:fld>
            <a:endParaRPr lang="uk-UA" dirty="0"/>
          </a:p>
        </p:txBody>
      </p:sp>
      <p:sp>
        <p:nvSpPr>
          <p:cNvPr id="3" name="Text Placeholder 2">
            <a:extLst>
              <a:ext uri="{FF2B5EF4-FFF2-40B4-BE49-F238E27FC236}">
                <a16:creationId xmlns:a16="http://schemas.microsoft.com/office/drawing/2014/main" id="{6F7509E5-18E3-419E-9C27-0F3940E43CEC}"/>
              </a:ext>
            </a:extLst>
          </p:cNvPr>
          <p:cNvSpPr>
            <a:spLocks noGrp="1"/>
          </p:cNvSpPr>
          <p:nvPr>
            <p:ph type="body" sz="quarter" idx="12"/>
          </p:nvPr>
        </p:nvSpPr>
        <p:spPr/>
        <p:txBody>
          <a:bodyPr/>
          <a:lstStyle/>
          <a:p>
            <a:r>
              <a:rPr lang="de-CH" b="1" dirty="0"/>
              <a:t>Feedback &amp; </a:t>
            </a:r>
            <a:r>
              <a:rPr lang="de-CH" b="1" dirty="0" err="1"/>
              <a:t>Learnings</a:t>
            </a:r>
            <a:r>
              <a:rPr lang="de-CH" b="1" dirty="0"/>
              <a:t>: </a:t>
            </a:r>
          </a:p>
          <a:p>
            <a:r>
              <a:rPr lang="de-CH" b="1" dirty="0" err="1"/>
              <a:t>day</a:t>
            </a:r>
            <a:r>
              <a:rPr lang="de-CH" b="1" dirty="0"/>
              <a:t> 1 </a:t>
            </a:r>
            <a:r>
              <a:rPr lang="de-CH" b="1" dirty="0" err="1"/>
              <a:t>afternoon</a:t>
            </a:r>
            <a:endParaRPr lang="de-CH" b="1" dirty="0"/>
          </a:p>
        </p:txBody>
      </p:sp>
    </p:spTree>
    <p:extLst>
      <p:ext uri="{BB962C8B-B14F-4D97-AF65-F5344CB8AC3E}">
        <p14:creationId xmlns:p14="http://schemas.microsoft.com/office/powerpoint/2010/main" val="88041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7F323A1-CFB6-42CE-8E28-A24CC0210A01}"/>
              </a:ext>
            </a:extLst>
          </p:cNvPr>
          <p:cNvSpPr>
            <a:spLocks noGrp="1"/>
          </p:cNvSpPr>
          <p:nvPr>
            <p:ph type="sldNum" sz="quarter" idx="11"/>
          </p:nvPr>
        </p:nvSpPr>
        <p:spPr/>
        <p:txBody>
          <a:bodyPr/>
          <a:lstStyle/>
          <a:p>
            <a:fld id="{47547CF9-5B10-D24F-A8D7-45A9778164F7}" type="slidenum">
              <a:rPr lang="uk-UA" smtClean="0"/>
              <a:pPr/>
              <a:t>2</a:t>
            </a:fld>
            <a:endParaRPr lang="uk-UA" dirty="0"/>
          </a:p>
        </p:txBody>
      </p:sp>
      <p:sp>
        <p:nvSpPr>
          <p:cNvPr id="3" name="Text Placeholder 2">
            <a:extLst>
              <a:ext uri="{FF2B5EF4-FFF2-40B4-BE49-F238E27FC236}">
                <a16:creationId xmlns:a16="http://schemas.microsoft.com/office/drawing/2014/main" id="{CC84189F-674C-44CE-9EC3-62B45945A7DF}"/>
              </a:ext>
            </a:extLst>
          </p:cNvPr>
          <p:cNvSpPr>
            <a:spLocks noGrp="1"/>
          </p:cNvSpPr>
          <p:nvPr>
            <p:ph type="body" sz="quarter" idx="12"/>
          </p:nvPr>
        </p:nvSpPr>
        <p:spPr>
          <a:xfrm>
            <a:off x="1187624" y="627534"/>
            <a:ext cx="7560840" cy="3744415"/>
          </a:xfrm>
        </p:spPr>
        <p:txBody>
          <a:bodyPr>
            <a:normAutofit fontScale="55000" lnSpcReduction="20000"/>
          </a:bodyPr>
          <a:lstStyle/>
          <a:p>
            <a:pPr marL="685800" marR="0" lvl="0" indent="-685800" algn="l" defTabSz="914400" rtl="0" eaLnBrk="0" fontAlgn="base" latinLnBrk="0" hangingPunct="0">
              <a:lnSpc>
                <a:spcPct val="120000"/>
              </a:lnSpc>
              <a:spcBef>
                <a:spcPct val="0"/>
              </a:spcBef>
              <a:spcAft>
                <a:spcPct val="0"/>
              </a:spcAft>
              <a:buClrTx/>
              <a:buSzTx/>
              <a:buFont typeface="Arial" panose="020B0604020202020204" pitchFamily="34" charset="0"/>
              <a:buChar char="•"/>
              <a:tabLst/>
            </a:pPr>
            <a:r>
              <a:rPr kumimoji="0" lang="en-US" altLang="de-DE" sz="3300" b="0" i="0" u="none" strike="noStrike" cap="none" normalizeH="0" baseline="0" dirty="0">
                <a:ln>
                  <a:noFill/>
                </a:ln>
                <a:solidFill>
                  <a:schemeClr val="tx1"/>
                </a:solidFill>
                <a:effectLst/>
                <a:ea typeface="Calibri" panose="020F0502020204030204" pitchFamily="34" charset="0"/>
                <a:cs typeface="Arial" panose="020B0604020202020204" pitchFamily="34" charset="0"/>
              </a:rPr>
              <a:t>The 7</a:t>
            </a:r>
            <a:r>
              <a:rPr kumimoji="0" lang="en-US" altLang="de-DE" sz="3300" b="0" i="0" u="none" strike="noStrike" cap="none" normalizeH="0" baseline="30000" dirty="0">
                <a:ln>
                  <a:noFill/>
                </a:ln>
                <a:solidFill>
                  <a:schemeClr val="tx1"/>
                </a:solidFill>
                <a:effectLst/>
                <a:ea typeface="Calibri" panose="020F0502020204030204" pitchFamily="34" charset="0"/>
                <a:cs typeface="Arial" panose="020B0604020202020204" pitchFamily="34" charset="0"/>
              </a:rPr>
              <a:t>th</a:t>
            </a:r>
            <a:r>
              <a:rPr kumimoji="0" lang="en-US" altLang="de-DE" sz="3300" b="0" i="0" u="none" strike="noStrike" cap="none" normalizeH="0" baseline="0" dirty="0">
                <a:ln>
                  <a:noFill/>
                </a:ln>
                <a:solidFill>
                  <a:schemeClr val="tx1"/>
                </a:solidFill>
                <a:effectLst/>
                <a:ea typeface="Calibri" panose="020F0502020204030204" pitchFamily="34" charset="0"/>
                <a:cs typeface="Arial" panose="020B0604020202020204" pitchFamily="34" charset="0"/>
              </a:rPr>
              <a:t> EFSPI Workshop was held on September 14-15, 2022 in Basel, Switzerland. </a:t>
            </a:r>
          </a:p>
          <a:p>
            <a:pPr marR="0" lvl="0" algn="l" defTabSz="914400" rtl="0" eaLnBrk="0" fontAlgn="base" latinLnBrk="0" hangingPunct="0">
              <a:lnSpc>
                <a:spcPct val="120000"/>
              </a:lnSpc>
              <a:spcBef>
                <a:spcPct val="0"/>
              </a:spcBef>
              <a:spcAft>
                <a:spcPct val="0"/>
              </a:spcAft>
              <a:buClrTx/>
              <a:buSzTx/>
              <a:tabLst/>
            </a:pPr>
            <a:endParaRPr kumimoji="0" lang="en-US" altLang="de-DE" sz="3300" b="0" i="0" u="none" strike="noStrike" cap="none" normalizeH="0" baseline="0" dirty="0">
              <a:ln>
                <a:noFill/>
              </a:ln>
              <a:solidFill>
                <a:schemeClr val="tx1"/>
              </a:solidFill>
              <a:effectLst/>
              <a:ea typeface="Calibri" panose="020F0502020204030204" pitchFamily="34" charset="0"/>
              <a:cs typeface="Arial" panose="020B0604020202020204" pitchFamily="34" charset="0"/>
            </a:endParaRPr>
          </a:p>
          <a:p>
            <a:pPr marL="685800" marR="0" lvl="0" indent="-685800" algn="l" defTabSz="914400" rtl="0" eaLnBrk="0" fontAlgn="base" latinLnBrk="0" hangingPunct="0">
              <a:lnSpc>
                <a:spcPct val="120000"/>
              </a:lnSpc>
              <a:spcBef>
                <a:spcPct val="0"/>
              </a:spcBef>
              <a:spcAft>
                <a:spcPct val="0"/>
              </a:spcAft>
              <a:buClrTx/>
              <a:buSzTx/>
              <a:buFont typeface="Arial" panose="020B0604020202020204" pitchFamily="34" charset="0"/>
              <a:buChar char="•"/>
              <a:tabLst/>
            </a:pPr>
            <a:r>
              <a:rPr kumimoji="0" lang="en-US" altLang="de-DE" sz="3300" b="0" i="0" u="none" strike="noStrike" cap="none" normalizeH="0" baseline="0" dirty="0">
                <a:ln>
                  <a:noFill/>
                </a:ln>
                <a:solidFill>
                  <a:schemeClr val="tx1"/>
                </a:solidFill>
                <a:effectLst/>
                <a:ea typeface="Calibri" panose="020F0502020204030204" pitchFamily="34" charset="0"/>
                <a:cs typeface="Arial" panose="020B0604020202020204" pitchFamily="34" charset="0"/>
              </a:rPr>
              <a:t>This is a one-of-a kind open forum with dialog between industry, global regulators, HTA assessors and academics. </a:t>
            </a:r>
          </a:p>
          <a:p>
            <a:pPr marR="0" lvl="0" algn="l" defTabSz="914400" rtl="0" eaLnBrk="0" fontAlgn="base" latinLnBrk="0" hangingPunct="0">
              <a:lnSpc>
                <a:spcPct val="120000"/>
              </a:lnSpc>
              <a:spcBef>
                <a:spcPct val="0"/>
              </a:spcBef>
              <a:spcAft>
                <a:spcPct val="0"/>
              </a:spcAft>
              <a:buClrTx/>
              <a:buSzTx/>
              <a:tabLst/>
            </a:pPr>
            <a:endParaRPr kumimoji="0" lang="de-CH" altLang="de-DE" sz="3300" b="0" i="0" u="none" strike="noStrike" cap="none" normalizeH="0" baseline="0" dirty="0">
              <a:ln>
                <a:noFill/>
              </a:ln>
              <a:solidFill>
                <a:schemeClr val="tx1"/>
              </a:solidFill>
              <a:effectLst/>
            </a:endParaRPr>
          </a:p>
          <a:p>
            <a:pPr marL="685800" marR="0" lvl="0" indent="-685800" algn="l" defTabSz="914400" rtl="0" eaLnBrk="0" fontAlgn="base" latinLnBrk="0" hangingPunct="0">
              <a:lnSpc>
                <a:spcPct val="120000"/>
              </a:lnSpc>
              <a:spcBef>
                <a:spcPct val="0"/>
              </a:spcBef>
              <a:spcAft>
                <a:spcPct val="0"/>
              </a:spcAft>
              <a:buClrTx/>
              <a:buSzTx/>
              <a:buFont typeface="Arial" panose="020B0604020202020204" pitchFamily="34" charset="0"/>
              <a:buChar char="•"/>
              <a:tabLst/>
            </a:pPr>
            <a:r>
              <a:rPr kumimoji="0" lang="en-US" altLang="de-DE" sz="3300" b="0" i="0" u="none" strike="noStrike" cap="none" normalizeH="0" baseline="0" dirty="0">
                <a:ln>
                  <a:noFill/>
                </a:ln>
                <a:solidFill>
                  <a:schemeClr val="tx1"/>
                </a:solidFill>
                <a:effectLst/>
                <a:ea typeface="Calibri" panose="020F0502020204030204" pitchFamily="34" charset="0"/>
                <a:cs typeface="Arial" panose="020B0604020202020204" pitchFamily="34" charset="0"/>
              </a:rPr>
              <a:t>The workshop format was hybrid, with 200 in-person attendees and 600 registrations overall from 29 countries. </a:t>
            </a:r>
          </a:p>
          <a:p>
            <a:pPr marR="0" lvl="0" algn="l" defTabSz="914400" rtl="0" eaLnBrk="0" fontAlgn="base" latinLnBrk="0" hangingPunct="0">
              <a:lnSpc>
                <a:spcPct val="120000"/>
              </a:lnSpc>
              <a:spcBef>
                <a:spcPct val="0"/>
              </a:spcBef>
              <a:spcAft>
                <a:spcPct val="0"/>
              </a:spcAft>
              <a:buClrTx/>
              <a:buSzTx/>
              <a:tabLst/>
            </a:pPr>
            <a:endParaRPr kumimoji="0" lang="en-US" altLang="de-DE" sz="3300" b="0" i="0" u="none" strike="noStrike" cap="none" normalizeH="0" baseline="0" dirty="0">
              <a:ln>
                <a:noFill/>
              </a:ln>
              <a:solidFill>
                <a:schemeClr val="tx1"/>
              </a:solidFill>
              <a:effectLst/>
              <a:ea typeface="Calibri" panose="020F0502020204030204" pitchFamily="34" charset="0"/>
              <a:cs typeface="Arial" panose="020B0604020202020204" pitchFamily="34" charset="0"/>
            </a:endParaRPr>
          </a:p>
          <a:p>
            <a:pPr marL="685800" marR="0" lvl="0" indent="-685800" algn="l" defTabSz="914400" rtl="0" eaLnBrk="0" fontAlgn="base" latinLnBrk="0" hangingPunct="0">
              <a:lnSpc>
                <a:spcPct val="120000"/>
              </a:lnSpc>
              <a:spcBef>
                <a:spcPct val="0"/>
              </a:spcBef>
              <a:spcAft>
                <a:spcPct val="0"/>
              </a:spcAft>
              <a:buClrTx/>
              <a:buSzTx/>
              <a:buFont typeface="Arial" panose="020B0604020202020204" pitchFamily="34" charset="0"/>
              <a:buChar char="•"/>
              <a:tabLst/>
            </a:pPr>
            <a:r>
              <a:rPr lang="en-US" altLang="de-DE" sz="3300" dirty="0">
                <a:solidFill>
                  <a:schemeClr val="tx1"/>
                </a:solidFill>
                <a:ea typeface="Calibri" panose="020F0502020204030204" pitchFamily="34" charset="0"/>
                <a:cs typeface="Arial" panose="020B0604020202020204" pitchFamily="34" charset="0"/>
              </a:rPr>
              <a:t>The audience included </a:t>
            </a:r>
            <a:r>
              <a:rPr kumimoji="0" lang="en-US" altLang="de-DE" sz="3300" b="0" i="0" u="none" strike="noStrike" cap="none" normalizeH="0" baseline="0" dirty="0">
                <a:ln>
                  <a:noFill/>
                </a:ln>
                <a:solidFill>
                  <a:schemeClr val="tx1"/>
                </a:solidFill>
                <a:effectLst/>
                <a:ea typeface="Calibri" panose="020F0502020204030204" pitchFamily="34" charset="0"/>
                <a:cs typeface="Arial" panose="020B0604020202020204" pitchFamily="34" charset="0"/>
              </a:rPr>
              <a:t>colleagues from a variety of function:  statisticians, clinicians, regulatory, global program heads, epidemiologists and HTA.</a:t>
            </a:r>
            <a:endParaRPr kumimoji="0" lang="de-CH" altLang="de-DE" sz="3300" b="0" i="0" u="none" strike="noStrike" cap="none" normalizeH="0" baseline="0" dirty="0">
              <a:ln>
                <a:noFill/>
              </a:ln>
              <a:solidFill>
                <a:schemeClr val="tx1"/>
              </a:solidFill>
              <a:effectLst/>
            </a:endParaRPr>
          </a:p>
          <a:p>
            <a:endParaRPr lang="de-CH" dirty="0"/>
          </a:p>
        </p:txBody>
      </p:sp>
    </p:spTree>
    <p:extLst>
      <p:ext uri="{BB962C8B-B14F-4D97-AF65-F5344CB8AC3E}">
        <p14:creationId xmlns:p14="http://schemas.microsoft.com/office/powerpoint/2010/main" val="1971101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275607"/>
            <a:ext cx="8229600" cy="3734544"/>
          </a:xfrm>
        </p:spPr>
        <p:txBody>
          <a:bodyPr>
            <a:normAutofit/>
          </a:bodyPr>
          <a:lstStyle/>
          <a:p>
            <a:pPr marL="0" indent="0">
              <a:buNone/>
            </a:pPr>
            <a:endParaRPr lang="en-US" sz="1200" b="1" dirty="0">
              <a:ea typeface="Times New Roman" panose="02020603050405020304" pitchFamily="18" charset="0"/>
            </a:endParaRPr>
          </a:p>
          <a:p>
            <a:pPr marL="0" indent="0">
              <a:buNone/>
            </a:pPr>
            <a:r>
              <a:rPr lang="en-US" sz="1200" b="1" dirty="0">
                <a:ea typeface="Times New Roman" panose="02020603050405020304" pitchFamily="18" charset="0"/>
              </a:rPr>
              <a:t>Highlights/learnings from day 1 afternoon session</a:t>
            </a:r>
          </a:p>
          <a:p>
            <a:pPr marL="0" indent="0">
              <a:buNone/>
            </a:pPr>
            <a:endParaRPr lang="en-US" sz="1200" b="1" dirty="0">
              <a:ea typeface="Times New Roman" panose="02020603050405020304" pitchFamily="18" charset="0"/>
            </a:endParaRPr>
          </a:p>
          <a:p>
            <a:pPr marL="404812" lvl="1" indent="-171450">
              <a:buFont typeface="Arial" panose="020B0604020202020204" pitchFamily="34" charset="0"/>
              <a:buChar char="•"/>
            </a:pPr>
            <a:r>
              <a:rPr lang="en-US" sz="1200" dirty="0">
                <a:ea typeface="Times New Roman" panose="02020603050405020304" pitchFamily="18" charset="0"/>
              </a:rPr>
              <a:t>Panel discussion: loved the voting questions by Mouna and the provocative examples by Steve Ruberg, challenging the treatment policy estimand. I don't recall the exact phrasing, but I liked that they pushed everyone to take a stand on practical examples</a:t>
            </a:r>
            <a:endParaRPr lang="de-CH" sz="1200" dirty="0">
              <a:ea typeface="Times New Roman" panose="02020603050405020304" pitchFamily="18" charset="0"/>
            </a:endParaRPr>
          </a:p>
          <a:p>
            <a:pPr marL="0" indent="0">
              <a:buNone/>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20</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a:t>
            </a:r>
            <a:r>
              <a:rPr lang="de-CH" sz="1800" b="0" i="1" dirty="0" err="1"/>
              <a:t>Statistics</a:t>
            </a:r>
            <a:r>
              <a:rPr lang="de-CH" sz="1800" b="0" i="1" dirty="0"/>
              <a:t> </a:t>
            </a:r>
            <a:r>
              <a:rPr lang="de-CH" sz="1800" b="0" i="1" dirty="0" err="1"/>
              <a:t>view</a:t>
            </a:r>
            <a:endParaRPr lang="de-CH" dirty="0"/>
          </a:p>
        </p:txBody>
      </p:sp>
    </p:spTree>
    <p:extLst>
      <p:ext uri="{BB962C8B-B14F-4D97-AF65-F5344CB8AC3E}">
        <p14:creationId xmlns:p14="http://schemas.microsoft.com/office/powerpoint/2010/main" val="35151924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275607"/>
            <a:ext cx="8229600" cy="3734544"/>
          </a:xfrm>
        </p:spPr>
        <p:txBody>
          <a:bodyPr>
            <a:normAutofit/>
          </a:bodyPr>
          <a:lstStyle/>
          <a:p>
            <a:pPr marL="0" indent="0">
              <a:buNone/>
            </a:pPr>
            <a:endParaRPr lang="en-US" sz="1200" b="1" dirty="0">
              <a:ea typeface="Times New Roman" panose="02020603050405020304" pitchFamily="18" charset="0"/>
            </a:endParaRPr>
          </a:p>
          <a:p>
            <a:pPr marL="0" indent="0">
              <a:buNone/>
            </a:pPr>
            <a:r>
              <a:rPr lang="en-US" sz="1200" b="1" dirty="0">
                <a:ea typeface="Times New Roman" panose="02020603050405020304" pitchFamily="18" charset="0"/>
              </a:rPr>
              <a:t>Highlights/learnings from day 1 afternoon session</a:t>
            </a:r>
          </a:p>
          <a:p>
            <a:pPr marL="0" indent="0">
              <a:buNone/>
            </a:pPr>
            <a:endParaRPr lang="en-US" sz="1200" b="1" dirty="0">
              <a:ea typeface="Times New Roman" panose="02020603050405020304" pitchFamily="18" charset="0"/>
            </a:endParaRPr>
          </a:p>
          <a:p>
            <a:pPr marL="171450" indent="-171450">
              <a:buFont typeface="Arial" panose="020B0604020202020204" pitchFamily="34" charset="0"/>
              <a:buChar char="•"/>
            </a:pPr>
            <a:r>
              <a:rPr lang="en-US" sz="1200" dirty="0">
                <a:effectLst/>
                <a:ea typeface="Calibri" panose="020F0502020204030204" pitchFamily="34" charset="0"/>
              </a:rPr>
              <a:t>Discussion on post baseline subpopulations and differences between subgroups and sub populations: what exists at baseline and what is defined by post randomization events.</a:t>
            </a:r>
          </a:p>
          <a:p>
            <a:pPr marL="171450" indent="-171450">
              <a:buFont typeface="Arial" panose="020B0604020202020204" pitchFamily="34" charset="0"/>
              <a:buChar char="•"/>
            </a:pPr>
            <a:r>
              <a:rPr lang="en-US" sz="1200" dirty="0">
                <a:effectLst/>
                <a:ea typeface="Calibri" panose="020F0502020204030204" pitchFamily="34" charset="0"/>
              </a:rPr>
              <a:t>Cosentyx example of a clever design which reduced the need for assumptions by re randomizing and up titrating patients in one arm of Ph3 design.</a:t>
            </a: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21</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Clinical </a:t>
            </a:r>
            <a:r>
              <a:rPr lang="de-CH" sz="1800" b="0" i="1" dirty="0" err="1"/>
              <a:t>view</a:t>
            </a:r>
            <a:endParaRPr lang="de-CH" dirty="0"/>
          </a:p>
        </p:txBody>
      </p:sp>
    </p:spTree>
    <p:extLst>
      <p:ext uri="{BB962C8B-B14F-4D97-AF65-F5344CB8AC3E}">
        <p14:creationId xmlns:p14="http://schemas.microsoft.com/office/powerpoint/2010/main" val="26034883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F1EDD-91C7-4E3B-A5ED-1CD8FAA5D6A0}"/>
              </a:ext>
            </a:extLst>
          </p:cNvPr>
          <p:cNvSpPr>
            <a:spLocks noGrp="1"/>
          </p:cNvSpPr>
          <p:nvPr>
            <p:ph type="sldNum" sz="quarter" idx="11"/>
          </p:nvPr>
        </p:nvSpPr>
        <p:spPr/>
        <p:txBody>
          <a:bodyPr/>
          <a:lstStyle/>
          <a:p>
            <a:fld id="{47547CF9-5B10-D24F-A8D7-45A9778164F7}" type="slidenum">
              <a:rPr lang="uk-UA" smtClean="0"/>
              <a:pPr/>
              <a:t>22</a:t>
            </a:fld>
            <a:endParaRPr lang="uk-UA" dirty="0"/>
          </a:p>
        </p:txBody>
      </p:sp>
      <p:sp>
        <p:nvSpPr>
          <p:cNvPr id="3" name="Text Placeholder 2">
            <a:extLst>
              <a:ext uri="{FF2B5EF4-FFF2-40B4-BE49-F238E27FC236}">
                <a16:creationId xmlns:a16="http://schemas.microsoft.com/office/drawing/2014/main" id="{6F7509E5-18E3-419E-9C27-0F3940E43CEC}"/>
              </a:ext>
            </a:extLst>
          </p:cNvPr>
          <p:cNvSpPr>
            <a:spLocks noGrp="1"/>
          </p:cNvSpPr>
          <p:nvPr>
            <p:ph type="body" sz="quarter" idx="12"/>
          </p:nvPr>
        </p:nvSpPr>
        <p:spPr/>
        <p:txBody>
          <a:bodyPr/>
          <a:lstStyle/>
          <a:p>
            <a:r>
              <a:rPr lang="de-CH" sz="4800" b="1" dirty="0"/>
              <a:t>Day 2: </a:t>
            </a:r>
            <a:r>
              <a:rPr lang="de-CH" sz="4800" b="1" dirty="0" err="1"/>
              <a:t>morning</a:t>
            </a:r>
            <a:endParaRPr lang="de-CH" b="1" dirty="0"/>
          </a:p>
        </p:txBody>
      </p:sp>
    </p:spTree>
    <p:extLst>
      <p:ext uri="{BB962C8B-B14F-4D97-AF65-F5344CB8AC3E}">
        <p14:creationId xmlns:p14="http://schemas.microsoft.com/office/powerpoint/2010/main" val="32800501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00E99-37B2-43C9-A20D-2FBA4F837AE1}"/>
              </a:ext>
            </a:extLst>
          </p:cNvPr>
          <p:cNvSpPr>
            <a:spLocks noGrp="1"/>
          </p:cNvSpPr>
          <p:nvPr>
            <p:ph idx="1"/>
          </p:nvPr>
        </p:nvSpPr>
        <p:spPr/>
        <p:txBody>
          <a:bodyPr>
            <a:normAutofit/>
          </a:bodyPr>
          <a:lstStyle/>
          <a:p>
            <a:pPr marL="0" indent="0">
              <a:buNone/>
            </a:pPr>
            <a:r>
              <a:rPr lang="en-US" sz="1600" b="1" dirty="0"/>
              <a:t>Recording Link: </a:t>
            </a:r>
            <a:r>
              <a:rPr lang="en-US" sz="1600" dirty="0">
                <a:solidFill>
                  <a:srgbClr val="5291DD"/>
                </a:solidFill>
                <a:hlinkClick r:id="rId3">
                  <a:extLst>
                    <a:ext uri="{A12FA001-AC4F-418D-AE19-62706E023703}">
                      <ahyp:hlinkClr xmlns:ahyp="http://schemas.microsoft.com/office/drawing/2018/hyperlinkcolor" xmlns="" val="tx"/>
                    </a:ext>
                  </a:extLst>
                </a:hlinkClick>
              </a:rPr>
              <a:t>Regulators and HTA bodies for new designs in Europe - How to deal with different priorities, especially for new design types?</a:t>
            </a:r>
            <a:endParaRPr lang="en-US" sz="1600" dirty="0">
              <a:solidFill>
                <a:srgbClr val="5291DD"/>
              </a:solidFill>
            </a:endParaRPr>
          </a:p>
          <a:p>
            <a:r>
              <a:rPr lang="en-US" sz="1600" b="1" dirty="0"/>
              <a:t>Talk 1 + Q&amp;A (recording from 01:04 – 18:56 min): </a:t>
            </a:r>
            <a:r>
              <a:rPr lang="de-CH" sz="1600" dirty="0"/>
              <a:t>Dieter Haering &amp; Marius Thomas, Novartis: NEOS - An innovative </a:t>
            </a:r>
            <a:r>
              <a:rPr lang="de-CH" sz="1600" dirty="0" err="1"/>
              <a:t>Bayesian</a:t>
            </a:r>
            <a:r>
              <a:rPr lang="de-CH" sz="1600" dirty="0"/>
              <a:t> non-</a:t>
            </a:r>
            <a:r>
              <a:rPr lang="de-CH" sz="1600" dirty="0" err="1"/>
              <a:t>inferiority</a:t>
            </a:r>
            <a:r>
              <a:rPr lang="de-CH" sz="1600" dirty="0"/>
              <a:t> </a:t>
            </a:r>
            <a:r>
              <a:rPr lang="de-CH" sz="1600" dirty="0" err="1"/>
              <a:t>trial</a:t>
            </a:r>
            <a:r>
              <a:rPr lang="de-CH" sz="1600" dirty="0"/>
              <a:t> design in                 </a:t>
            </a:r>
            <a:r>
              <a:rPr lang="de-CH" sz="1600" dirty="0" err="1"/>
              <a:t>pediatric</a:t>
            </a:r>
            <a:r>
              <a:rPr lang="de-CH" sz="1600" dirty="0"/>
              <a:t> multiple </a:t>
            </a:r>
            <a:r>
              <a:rPr lang="de-CH" sz="1600" dirty="0" err="1"/>
              <a:t>sclerosis</a:t>
            </a:r>
            <a:endParaRPr lang="de-CH" sz="1600" dirty="0"/>
          </a:p>
          <a:p>
            <a:r>
              <a:rPr lang="en-US" sz="1600" b="1" dirty="0"/>
              <a:t>Talk 2 + Q&amp;A (recording from 19:10 – 43:22 min ): </a:t>
            </a:r>
            <a:r>
              <a:rPr lang="de-CH" sz="1600" dirty="0"/>
              <a:t>Theodor </a:t>
            </a:r>
            <a:r>
              <a:rPr lang="de-CH" sz="1600" dirty="0" err="1"/>
              <a:t>Framke</a:t>
            </a:r>
            <a:r>
              <a:rPr lang="de-CH" sz="1600" dirty="0"/>
              <a:t>, EMA &amp; </a:t>
            </a:r>
            <a:r>
              <a:rPr lang="de-CH" sz="1600" dirty="0" err="1"/>
              <a:t>Med</a:t>
            </a:r>
            <a:r>
              <a:rPr lang="de-CH" sz="1600" dirty="0"/>
              <a:t> Hochschule Hannover: </a:t>
            </a:r>
            <a:r>
              <a:rPr lang="de-CH" sz="1600" dirty="0" err="1"/>
              <a:t>Regulatory</a:t>
            </a:r>
            <a:r>
              <a:rPr lang="de-CH" sz="1600" dirty="0"/>
              <a:t> </a:t>
            </a:r>
            <a:r>
              <a:rPr lang="de-CH" sz="1600" dirty="0" err="1"/>
              <a:t>view</a:t>
            </a:r>
            <a:r>
              <a:rPr lang="de-CH" sz="1600" dirty="0"/>
              <a:t> on </a:t>
            </a:r>
            <a:r>
              <a:rPr lang="de-CH" sz="1600" dirty="0" err="1"/>
              <a:t>complex</a:t>
            </a:r>
            <a:r>
              <a:rPr lang="de-CH" sz="1600" dirty="0"/>
              <a:t> innovative </a:t>
            </a:r>
            <a:r>
              <a:rPr lang="de-CH" sz="1600" dirty="0" err="1"/>
              <a:t>designs</a:t>
            </a:r>
            <a:r>
              <a:rPr lang="de-CH" sz="1600" dirty="0"/>
              <a:t> </a:t>
            </a:r>
          </a:p>
          <a:p>
            <a:r>
              <a:rPr lang="en-US" sz="1600" b="1" dirty="0"/>
              <a:t>Talk 3 + Q&amp;A (recording from 43:35 min – 1:00:42 </a:t>
            </a:r>
            <a:r>
              <a:rPr lang="en-US" sz="1600" b="1" dirty="0" err="1"/>
              <a:t>hr</a:t>
            </a:r>
            <a:r>
              <a:rPr lang="en-US" sz="1600" b="1" dirty="0"/>
              <a:t>): </a:t>
            </a:r>
            <a:r>
              <a:rPr lang="en-US" sz="1600" dirty="0"/>
              <a:t>Anders </a:t>
            </a:r>
            <a:r>
              <a:rPr lang="en-US" sz="1600" dirty="0" err="1"/>
              <a:t>Viberg</a:t>
            </a:r>
            <a:r>
              <a:rPr lang="en-US" sz="1600" dirty="0"/>
              <a:t>, Dental and Pharmaceutical Benefits Agency, Sweden: HTA’s view on complex innovative designs </a:t>
            </a:r>
          </a:p>
        </p:txBody>
      </p:sp>
      <p:sp>
        <p:nvSpPr>
          <p:cNvPr id="4" name="Slide Number Placeholder 3">
            <a:extLst>
              <a:ext uri="{FF2B5EF4-FFF2-40B4-BE49-F238E27FC236}">
                <a16:creationId xmlns:a16="http://schemas.microsoft.com/office/drawing/2014/main" id="{888CA712-4232-40B5-AD49-B0F007E11F91}"/>
              </a:ext>
            </a:extLst>
          </p:cNvPr>
          <p:cNvSpPr>
            <a:spLocks noGrp="1"/>
          </p:cNvSpPr>
          <p:nvPr>
            <p:ph type="sldNum" sz="quarter" idx="11"/>
          </p:nvPr>
        </p:nvSpPr>
        <p:spPr/>
        <p:txBody>
          <a:bodyPr/>
          <a:lstStyle/>
          <a:p>
            <a:fld id="{47547CF9-5B10-D24F-A8D7-45A9778164F7}" type="slidenum">
              <a:rPr lang="uk-UA" smtClean="0"/>
              <a:pPr/>
              <a:t>23</a:t>
            </a:fld>
            <a:endParaRPr lang="uk-UA" dirty="0"/>
          </a:p>
        </p:txBody>
      </p:sp>
      <p:sp>
        <p:nvSpPr>
          <p:cNvPr id="5" name="Title 4">
            <a:extLst>
              <a:ext uri="{FF2B5EF4-FFF2-40B4-BE49-F238E27FC236}">
                <a16:creationId xmlns:a16="http://schemas.microsoft.com/office/drawing/2014/main" id="{36EC3035-173C-4500-AD1D-A0D9B5F5D584}"/>
              </a:ext>
            </a:extLst>
          </p:cNvPr>
          <p:cNvSpPr>
            <a:spLocks noGrp="1"/>
          </p:cNvSpPr>
          <p:nvPr>
            <p:ph type="title"/>
          </p:nvPr>
        </p:nvSpPr>
        <p:spPr/>
        <p:txBody>
          <a:bodyPr>
            <a:noAutofit/>
          </a:bodyPr>
          <a:lstStyle/>
          <a:p>
            <a:r>
              <a:rPr lang="en-US" sz="2000" dirty="0"/>
              <a:t>Regulators and HTA bodies for new designs in Europe - how to deal with different priorities, especially for new design types?</a:t>
            </a:r>
            <a:br>
              <a:rPr lang="en-US" sz="2000" dirty="0"/>
            </a:br>
            <a:r>
              <a:rPr lang="en-US" sz="1400" b="0" i="1" dirty="0">
                <a:latin typeface="+mn-lt"/>
              </a:rPr>
              <a:t>Session chairs: Christoph Gerlinger (Bayer) and Andreas Brandt (</a:t>
            </a:r>
            <a:r>
              <a:rPr lang="en-US" sz="1400" b="0" i="1" dirty="0" err="1">
                <a:latin typeface="+mn-lt"/>
              </a:rPr>
              <a:t>BfARM</a:t>
            </a:r>
            <a:r>
              <a:rPr lang="en-US" sz="1400" b="0" i="1" dirty="0">
                <a:latin typeface="+mn-lt"/>
              </a:rPr>
              <a:t>)</a:t>
            </a:r>
          </a:p>
        </p:txBody>
      </p:sp>
      <p:graphicFrame>
        <p:nvGraphicFramePr>
          <p:cNvPr id="3" name="Object 2">
            <a:extLst>
              <a:ext uri="{FF2B5EF4-FFF2-40B4-BE49-F238E27FC236}">
                <a16:creationId xmlns:a16="http://schemas.microsoft.com/office/drawing/2014/main" id="{20B8A5E8-947E-42F6-97C0-15C24ADC0ACE}"/>
              </a:ext>
            </a:extLst>
          </p:cNvPr>
          <p:cNvGraphicFramePr>
            <a:graphicFrameLocks noChangeAspect="1"/>
          </p:cNvGraphicFramePr>
          <p:nvPr>
            <p:extLst>
              <p:ext uri="{D42A27DB-BD31-4B8C-83A1-F6EECF244321}">
                <p14:modId xmlns:p14="http://schemas.microsoft.com/office/powerpoint/2010/main" val="3527364556"/>
              </p:ext>
            </p:extLst>
          </p:nvPr>
        </p:nvGraphicFramePr>
        <p:xfrm>
          <a:off x="8240136" y="2064920"/>
          <a:ext cx="914400" cy="806450"/>
        </p:xfrm>
        <a:graphic>
          <a:graphicData uri="http://schemas.openxmlformats.org/presentationml/2006/ole">
            <mc:AlternateContent xmlns:mc="http://schemas.openxmlformats.org/markup-compatibility/2006">
              <mc:Choice xmlns:v="urn:schemas-microsoft-com:vml" Requires="v">
                <p:oleObj spid="_x0000_s3080" name="Acrobat Document" showAsIcon="1" r:id="rId4" imgW="914597" imgH="806311" progId="AcroExch.Document.DC">
                  <p:embed/>
                </p:oleObj>
              </mc:Choice>
              <mc:Fallback>
                <p:oleObj name="Acrobat Document" showAsIcon="1" r:id="rId4" imgW="914597" imgH="806311" progId="AcroExch.Document.DC">
                  <p:embed/>
                  <p:pic>
                    <p:nvPicPr>
                      <p:cNvPr id="0" name=""/>
                      <p:cNvPicPr/>
                      <p:nvPr/>
                    </p:nvPicPr>
                    <p:blipFill>
                      <a:blip r:embed="rId5"/>
                      <a:stretch>
                        <a:fillRect/>
                      </a:stretch>
                    </p:blipFill>
                    <p:spPr>
                      <a:xfrm>
                        <a:off x="8240136" y="2064920"/>
                        <a:ext cx="914400" cy="80645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9E0DEC8D-EFD2-4365-A664-4092FB95225A}"/>
              </a:ext>
            </a:extLst>
          </p:cNvPr>
          <p:cNvGraphicFramePr>
            <a:graphicFrameLocks noChangeAspect="1"/>
          </p:cNvGraphicFramePr>
          <p:nvPr>
            <p:extLst>
              <p:ext uri="{D42A27DB-BD31-4B8C-83A1-F6EECF244321}">
                <p14:modId xmlns:p14="http://schemas.microsoft.com/office/powerpoint/2010/main" val="2945504457"/>
              </p:ext>
            </p:extLst>
          </p:nvPr>
        </p:nvGraphicFramePr>
        <p:xfrm>
          <a:off x="8208529" y="2788359"/>
          <a:ext cx="914400" cy="806450"/>
        </p:xfrm>
        <a:graphic>
          <a:graphicData uri="http://schemas.openxmlformats.org/presentationml/2006/ole">
            <mc:AlternateContent xmlns:mc="http://schemas.openxmlformats.org/markup-compatibility/2006">
              <mc:Choice xmlns:v="urn:schemas-microsoft-com:vml" Requires="v">
                <p:oleObj spid="_x0000_s3081" name="Acrobat Document" showAsIcon="1" r:id="rId6" imgW="914597" imgH="806311" progId="AcroExch.Document.DC">
                  <p:embed/>
                </p:oleObj>
              </mc:Choice>
              <mc:Fallback>
                <p:oleObj name="Acrobat Document" showAsIcon="1" r:id="rId6" imgW="914597" imgH="806311" progId="AcroExch.Document.DC">
                  <p:embed/>
                  <p:pic>
                    <p:nvPicPr>
                      <p:cNvPr id="0" name=""/>
                      <p:cNvPicPr/>
                      <p:nvPr/>
                    </p:nvPicPr>
                    <p:blipFill>
                      <a:blip r:embed="rId7"/>
                      <a:stretch>
                        <a:fillRect/>
                      </a:stretch>
                    </p:blipFill>
                    <p:spPr>
                      <a:xfrm>
                        <a:off x="8208529" y="2788359"/>
                        <a:ext cx="914400" cy="80645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80014AEA-7FDD-4352-AD72-9EA3DD66268A}"/>
              </a:ext>
            </a:extLst>
          </p:cNvPr>
          <p:cNvGraphicFramePr>
            <a:graphicFrameLocks noChangeAspect="1"/>
          </p:cNvGraphicFramePr>
          <p:nvPr>
            <p:extLst>
              <p:ext uri="{D42A27DB-BD31-4B8C-83A1-F6EECF244321}">
                <p14:modId xmlns:p14="http://schemas.microsoft.com/office/powerpoint/2010/main" val="1510065763"/>
              </p:ext>
            </p:extLst>
          </p:nvPr>
        </p:nvGraphicFramePr>
        <p:xfrm>
          <a:off x="8229600" y="3579862"/>
          <a:ext cx="914400" cy="806450"/>
        </p:xfrm>
        <a:graphic>
          <a:graphicData uri="http://schemas.openxmlformats.org/presentationml/2006/ole">
            <mc:AlternateContent xmlns:mc="http://schemas.openxmlformats.org/markup-compatibility/2006">
              <mc:Choice xmlns:v="urn:schemas-microsoft-com:vml" Requires="v">
                <p:oleObj spid="_x0000_s3082" name="Acrobat Document" showAsIcon="1" r:id="rId8" imgW="914597" imgH="806311" progId="AcroExch.Document.DC">
                  <p:embed/>
                </p:oleObj>
              </mc:Choice>
              <mc:Fallback>
                <p:oleObj name="Acrobat Document" showAsIcon="1" r:id="rId8" imgW="914597" imgH="806311" progId="AcroExch.Document.DC">
                  <p:embed/>
                  <p:pic>
                    <p:nvPicPr>
                      <p:cNvPr id="0" name=""/>
                      <p:cNvPicPr/>
                      <p:nvPr/>
                    </p:nvPicPr>
                    <p:blipFill>
                      <a:blip r:embed="rId9"/>
                      <a:stretch>
                        <a:fillRect/>
                      </a:stretch>
                    </p:blipFill>
                    <p:spPr>
                      <a:xfrm>
                        <a:off x="8229600" y="3579862"/>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41321157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DBE23-6D91-4463-9432-CDD7733F791D}"/>
              </a:ext>
            </a:extLst>
          </p:cNvPr>
          <p:cNvSpPr>
            <a:spLocks noGrp="1"/>
          </p:cNvSpPr>
          <p:nvPr>
            <p:ph type="title"/>
          </p:nvPr>
        </p:nvSpPr>
        <p:spPr>
          <a:xfrm>
            <a:off x="457200" y="342900"/>
            <a:ext cx="8291264" cy="1077218"/>
          </a:xfrm>
        </p:spPr>
        <p:txBody>
          <a:bodyPr>
            <a:noAutofit/>
          </a:bodyPr>
          <a:lstStyle/>
          <a:p>
            <a:r>
              <a:rPr lang="de-CH" sz="2000" dirty="0"/>
              <a:t>Panel </a:t>
            </a:r>
            <a:r>
              <a:rPr lang="de-CH" sz="2000" dirty="0" err="1"/>
              <a:t>discussion</a:t>
            </a:r>
            <a:r>
              <a:rPr lang="de-CH" sz="2000" dirty="0"/>
              <a:t> </a:t>
            </a:r>
            <a:r>
              <a:rPr lang="de-CH" sz="2000" dirty="0" err="1"/>
              <a:t>with</a:t>
            </a:r>
            <a:r>
              <a:rPr lang="de-CH" sz="2000" dirty="0"/>
              <a:t> Anja Schiel, Kit Roes, Katharina Hees, Franz Koenig, Dieter Haering &amp; Marius Thomas, Theodor </a:t>
            </a:r>
            <a:r>
              <a:rPr lang="de-CH" sz="2000" dirty="0" err="1"/>
              <a:t>Framke</a:t>
            </a:r>
            <a:r>
              <a:rPr lang="de-CH" sz="2000" dirty="0"/>
              <a:t>, Theodor </a:t>
            </a:r>
            <a:r>
              <a:rPr lang="de-CH" sz="2000" dirty="0" err="1"/>
              <a:t>Framke</a:t>
            </a:r>
            <a:r>
              <a:rPr lang="de-CH" sz="2000" dirty="0"/>
              <a:t/>
            </a:r>
            <a:br>
              <a:rPr lang="de-CH" sz="2000" dirty="0"/>
            </a:br>
            <a:r>
              <a:rPr lang="en-US" sz="1400" b="0" i="1" dirty="0">
                <a:latin typeface="+mn-lt"/>
              </a:rPr>
              <a:t>Session chairs: Christoph Gerlinger (Bayer) and Andreas Brandt (</a:t>
            </a:r>
            <a:r>
              <a:rPr lang="en-US" sz="1400" b="0" i="1" dirty="0" err="1">
                <a:latin typeface="+mn-lt"/>
              </a:rPr>
              <a:t>BfARM</a:t>
            </a:r>
            <a:r>
              <a:rPr lang="en-US" sz="1400" b="0" i="1" dirty="0">
                <a:latin typeface="+mn-lt"/>
              </a:rPr>
              <a:t>)</a:t>
            </a:r>
            <a:r>
              <a:rPr lang="de-CH" sz="2000" dirty="0"/>
              <a:t/>
            </a:r>
            <a:br>
              <a:rPr lang="de-CH" sz="2000" dirty="0"/>
            </a:br>
            <a:r>
              <a:rPr lang="de-CH" sz="2000" dirty="0"/>
              <a:t/>
            </a:r>
            <a:br>
              <a:rPr lang="de-CH" sz="2000" dirty="0"/>
            </a:br>
            <a:r>
              <a:rPr lang="de-CH" sz="2000" dirty="0"/>
              <a:t/>
            </a:r>
            <a:br>
              <a:rPr lang="de-CH" sz="2000" dirty="0"/>
            </a:br>
            <a:endParaRPr lang="de-CH" sz="2000" dirty="0"/>
          </a:p>
        </p:txBody>
      </p:sp>
      <p:sp>
        <p:nvSpPr>
          <p:cNvPr id="4" name="Slide Number Placeholder 3">
            <a:extLst>
              <a:ext uri="{FF2B5EF4-FFF2-40B4-BE49-F238E27FC236}">
                <a16:creationId xmlns:a16="http://schemas.microsoft.com/office/drawing/2014/main" id="{B133C278-5769-4C97-BA87-7701D5061572}"/>
              </a:ext>
            </a:extLst>
          </p:cNvPr>
          <p:cNvSpPr>
            <a:spLocks noGrp="1"/>
          </p:cNvSpPr>
          <p:nvPr>
            <p:ph type="sldNum" sz="quarter" idx="11"/>
          </p:nvPr>
        </p:nvSpPr>
        <p:spPr/>
        <p:txBody>
          <a:bodyPr/>
          <a:lstStyle/>
          <a:p>
            <a:fld id="{47547CF9-5B10-D24F-A8D7-45A9778164F7}" type="slidenum">
              <a:rPr lang="uk-UA" smtClean="0"/>
              <a:pPr/>
              <a:t>24</a:t>
            </a:fld>
            <a:endParaRPr lang="uk-UA" dirty="0"/>
          </a:p>
        </p:txBody>
      </p:sp>
      <p:sp>
        <p:nvSpPr>
          <p:cNvPr id="7" name="TextBox 6">
            <a:extLst>
              <a:ext uri="{FF2B5EF4-FFF2-40B4-BE49-F238E27FC236}">
                <a16:creationId xmlns:a16="http://schemas.microsoft.com/office/drawing/2014/main" id="{11726033-1234-41C0-AACA-D51EB3F2D286}"/>
              </a:ext>
            </a:extLst>
          </p:cNvPr>
          <p:cNvSpPr txBox="1"/>
          <p:nvPr/>
        </p:nvSpPr>
        <p:spPr>
          <a:xfrm>
            <a:off x="457200" y="1608351"/>
            <a:ext cx="8229600" cy="830997"/>
          </a:xfrm>
          <a:prstGeom prst="rect">
            <a:avLst/>
          </a:prstGeom>
          <a:noFill/>
        </p:spPr>
        <p:txBody>
          <a:bodyPr wrap="square">
            <a:spAutoFit/>
          </a:bodyPr>
          <a:lstStyle/>
          <a:p>
            <a:r>
              <a:rPr lang="en-US" sz="1600" b="1" dirty="0"/>
              <a:t>Recording Link: </a:t>
            </a:r>
            <a:r>
              <a:rPr lang="en-US" sz="1600" b="1" dirty="0">
                <a:solidFill>
                  <a:srgbClr val="5291DD"/>
                </a:solidFill>
              </a:rPr>
              <a:t>(1:01:00 – 1:58:40 </a:t>
            </a:r>
            <a:r>
              <a:rPr lang="en-US" sz="1600" b="1" dirty="0" err="1">
                <a:solidFill>
                  <a:srgbClr val="5291DD"/>
                </a:solidFill>
              </a:rPr>
              <a:t>hr</a:t>
            </a:r>
            <a:r>
              <a:rPr lang="en-US" sz="1600" b="1" dirty="0">
                <a:solidFill>
                  <a:srgbClr val="5291DD"/>
                </a:solidFill>
              </a:rPr>
              <a:t>) </a:t>
            </a:r>
            <a:r>
              <a:rPr lang="en-US" sz="1600" dirty="0">
                <a:solidFill>
                  <a:srgbClr val="5291DD"/>
                </a:solidFill>
                <a:hlinkClick r:id="rId2">
                  <a:extLst>
                    <a:ext uri="{A12FA001-AC4F-418D-AE19-62706E023703}">
                      <ahyp:hlinkClr xmlns:ahyp="http://schemas.microsoft.com/office/drawing/2018/hyperlinkcolor" xmlns="" val="tx"/>
                    </a:ext>
                  </a:extLst>
                </a:hlinkClick>
              </a:rPr>
              <a:t>Regulators and HTA bodies for new designs in Europe - How to deal with different priorities, especially for new design types?</a:t>
            </a:r>
            <a:endParaRPr lang="en-US" sz="1600" dirty="0">
              <a:solidFill>
                <a:srgbClr val="5291DD"/>
              </a:solidFill>
            </a:endParaRPr>
          </a:p>
          <a:p>
            <a:endParaRPr lang="en-US" sz="1600" dirty="0"/>
          </a:p>
        </p:txBody>
      </p:sp>
      <p:sp>
        <p:nvSpPr>
          <p:cNvPr id="8" name="TextBox 7">
            <a:extLst>
              <a:ext uri="{FF2B5EF4-FFF2-40B4-BE49-F238E27FC236}">
                <a16:creationId xmlns:a16="http://schemas.microsoft.com/office/drawing/2014/main" id="{11FD00B4-ADCF-4C2C-B799-0A1A2E3FD327}"/>
              </a:ext>
            </a:extLst>
          </p:cNvPr>
          <p:cNvSpPr txBox="1"/>
          <p:nvPr/>
        </p:nvSpPr>
        <p:spPr>
          <a:xfrm>
            <a:off x="539552" y="2499742"/>
            <a:ext cx="5472608" cy="1661993"/>
          </a:xfrm>
          <a:prstGeom prst="rect">
            <a:avLst/>
          </a:prstGeom>
          <a:noFill/>
        </p:spPr>
        <p:txBody>
          <a:bodyPr wrap="square" rtlCol="0">
            <a:spAutoFit/>
          </a:bodyPr>
          <a:lstStyle/>
          <a:p>
            <a:r>
              <a:rPr lang="de-CH" b="1" dirty="0"/>
              <a:t>Questions </a:t>
            </a:r>
            <a:r>
              <a:rPr lang="de-CH" b="1" dirty="0" err="1"/>
              <a:t>for</a:t>
            </a:r>
            <a:r>
              <a:rPr lang="de-CH" b="1" dirty="0"/>
              <a:t> </a:t>
            </a:r>
            <a:r>
              <a:rPr lang="de-CH" b="1" dirty="0" err="1"/>
              <a:t>panel</a:t>
            </a:r>
            <a:r>
              <a:rPr lang="de-CH" b="1" dirty="0"/>
              <a:t> </a:t>
            </a:r>
            <a:r>
              <a:rPr lang="de-CH" b="1" dirty="0" err="1"/>
              <a:t>discussion</a:t>
            </a:r>
            <a:r>
              <a:rPr lang="de-CH" b="1" dirty="0"/>
              <a:t>:</a:t>
            </a:r>
          </a:p>
          <a:p>
            <a:endParaRPr lang="de-CH" sz="1200" b="1" dirty="0"/>
          </a:p>
          <a:p>
            <a:pPr marL="285750" indent="-285750">
              <a:buFont typeface="Arial" panose="020B0604020202020204" pitchFamily="34" charset="0"/>
              <a:buChar char="•"/>
            </a:pPr>
            <a:r>
              <a:rPr lang="en-US" dirty="0"/>
              <a:t>What do you think are the major hurdles for innovative designs?</a:t>
            </a:r>
          </a:p>
          <a:p>
            <a:pPr marL="285750" indent="-285750">
              <a:buFont typeface="Arial" panose="020B0604020202020204" pitchFamily="34" charset="0"/>
              <a:buChar char="•"/>
            </a:pPr>
            <a:r>
              <a:rPr lang="en-US" dirty="0"/>
              <a:t>How do regulators and HTA bodies collaborate on the evolution of complex innovative designs?</a:t>
            </a:r>
          </a:p>
        </p:txBody>
      </p:sp>
    </p:spTree>
    <p:extLst>
      <p:ext uri="{BB962C8B-B14F-4D97-AF65-F5344CB8AC3E}">
        <p14:creationId xmlns:p14="http://schemas.microsoft.com/office/powerpoint/2010/main" val="34603807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00E99-37B2-43C9-A20D-2FBA4F837AE1}"/>
              </a:ext>
            </a:extLst>
          </p:cNvPr>
          <p:cNvSpPr>
            <a:spLocks noGrp="1"/>
          </p:cNvSpPr>
          <p:nvPr>
            <p:ph idx="1"/>
          </p:nvPr>
        </p:nvSpPr>
        <p:spPr/>
        <p:txBody>
          <a:bodyPr>
            <a:normAutofit/>
          </a:bodyPr>
          <a:lstStyle/>
          <a:p>
            <a:pPr marL="0" indent="0">
              <a:buNone/>
            </a:pPr>
            <a:r>
              <a:rPr lang="en-US" sz="1600" b="1" dirty="0"/>
              <a:t>Recording Link: </a:t>
            </a:r>
            <a:r>
              <a:rPr lang="en-US" sz="1600" dirty="0">
                <a:solidFill>
                  <a:srgbClr val="5291DD"/>
                </a:solidFill>
                <a:hlinkClick r:id="rId3">
                  <a:extLst>
                    <a:ext uri="{A12FA001-AC4F-418D-AE19-62706E023703}">
                      <ahyp:hlinkClr xmlns:ahyp="http://schemas.microsoft.com/office/drawing/2018/hyperlinkcolor" xmlns="" val="tx"/>
                    </a:ext>
                  </a:extLst>
                </a:hlinkClick>
              </a:rPr>
              <a:t>Generalizability and external validity: How to generate evidence about a treatment effect?</a:t>
            </a:r>
            <a:endParaRPr lang="en-US" sz="1600" dirty="0">
              <a:solidFill>
                <a:srgbClr val="5291DD"/>
              </a:solidFill>
            </a:endParaRPr>
          </a:p>
          <a:p>
            <a:pPr marL="0" indent="0">
              <a:buNone/>
            </a:pPr>
            <a:endParaRPr lang="en-US" sz="1600" b="1" dirty="0"/>
          </a:p>
          <a:p>
            <a:r>
              <a:rPr lang="en-US" sz="1600" b="1" dirty="0"/>
              <a:t>Talk 1 + Q&amp;A (recording from 0:46 – 20:01 min): </a:t>
            </a:r>
            <a:r>
              <a:rPr lang="en-US" sz="1600" dirty="0"/>
              <a:t>Stephen </a:t>
            </a:r>
            <a:r>
              <a:rPr lang="en-US" sz="1600" dirty="0" err="1"/>
              <a:t>Senn</a:t>
            </a:r>
            <a:r>
              <a:rPr lang="en-US" sz="1600" dirty="0"/>
              <a:t>, Statistical Consultant: Clinical trials are about comparability, not generalizability</a:t>
            </a:r>
            <a:endParaRPr lang="en-US" sz="1600" b="1" dirty="0"/>
          </a:p>
          <a:p>
            <a:r>
              <a:rPr lang="en-US" sz="1600" b="1" dirty="0"/>
              <a:t>Talk 2 (recording from 20:44 – 41:48 min ): </a:t>
            </a:r>
            <a:r>
              <a:rPr lang="en-US" sz="1600" dirty="0"/>
              <a:t>Florian </a:t>
            </a:r>
            <a:r>
              <a:rPr lang="en-US" sz="1600" dirty="0" err="1"/>
              <a:t>Klinglmüller</a:t>
            </a:r>
            <a:r>
              <a:rPr lang="en-US" sz="1600" dirty="0"/>
              <a:t>, AGES: Regulatory importance of generalizability</a:t>
            </a:r>
            <a:endParaRPr lang="de-CH" sz="1600" dirty="0"/>
          </a:p>
          <a:p>
            <a:r>
              <a:rPr lang="en-US" sz="1600" b="1" dirty="0"/>
              <a:t>Talk 3 (recording from 43:14 – 56:37 min): </a:t>
            </a:r>
            <a:r>
              <a:rPr lang="en-US" sz="1600" dirty="0"/>
              <a:t>Joshua Ray, Roche: Let them in              or build a wall? Transporting inferences across borders </a:t>
            </a:r>
          </a:p>
        </p:txBody>
      </p:sp>
      <p:sp>
        <p:nvSpPr>
          <p:cNvPr id="4" name="Slide Number Placeholder 3">
            <a:extLst>
              <a:ext uri="{FF2B5EF4-FFF2-40B4-BE49-F238E27FC236}">
                <a16:creationId xmlns:a16="http://schemas.microsoft.com/office/drawing/2014/main" id="{888CA712-4232-40B5-AD49-B0F007E11F91}"/>
              </a:ext>
            </a:extLst>
          </p:cNvPr>
          <p:cNvSpPr>
            <a:spLocks noGrp="1"/>
          </p:cNvSpPr>
          <p:nvPr>
            <p:ph type="sldNum" sz="quarter" idx="11"/>
          </p:nvPr>
        </p:nvSpPr>
        <p:spPr/>
        <p:txBody>
          <a:bodyPr/>
          <a:lstStyle/>
          <a:p>
            <a:fld id="{47547CF9-5B10-D24F-A8D7-45A9778164F7}" type="slidenum">
              <a:rPr lang="uk-UA" smtClean="0"/>
              <a:pPr/>
              <a:t>25</a:t>
            </a:fld>
            <a:endParaRPr lang="uk-UA" dirty="0"/>
          </a:p>
        </p:txBody>
      </p:sp>
      <p:sp>
        <p:nvSpPr>
          <p:cNvPr id="5" name="Title 4">
            <a:extLst>
              <a:ext uri="{FF2B5EF4-FFF2-40B4-BE49-F238E27FC236}">
                <a16:creationId xmlns:a16="http://schemas.microsoft.com/office/drawing/2014/main" id="{36EC3035-173C-4500-AD1D-A0D9B5F5D584}"/>
              </a:ext>
            </a:extLst>
          </p:cNvPr>
          <p:cNvSpPr>
            <a:spLocks noGrp="1"/>
          </p:cNvSpPr>
          <p:nvPr>
            <p:ph type="title"/>
          </p:nvPr>
        </p:nvSpPr>
        <p:spPr/>
        <p:txBody>
          <a:bodyPr>
            <a:noAutofit/>
          </a:bodyPr>
          <a:lstStyle/>
          <a:p>
            <a:r>
              <a:rPr lang="en-US" sz="2000" dirty="0"/>
              <a:t>Generalizability and external validity: How to generate evidence about a treatment effect? </a:t>
            </a:r>
            <a:br>
              <a:rPr lang="en-US" sz="2000" dirty="0"/>
            </a:br>
            <a:r>
              <a:rPr lang="en-US" sz="1400" b="0" i="1" dirty="0">
                <a:latin typeface="+mn-lt"/>
              </a:rPr>
              <a:t>Session chairs: Kaspar Rufibach (Roche) and Kit Roes (Radboud University Medical Center &amp; EMA) </a:t>
            </a:r>
          </a:p>
        </p:txBody>
      </p:sp>
      <p:graphicFrame>
        <p:nvGraphicFramePr>
          <p:cNvPr id="3" name="Object 2">
            <a:extLst>
              <a:ext uri="{FF2B5EF4-FFF2-40B4-BE49-F238E27FC236}">
                <a16:creationId xmlns:a16="http://schemas.microsoft.com/office/drawing/2014/main" id="{652913EE-E0CC-48DE-92F1-1F32AC061EEA}"/>
              </a:ext>
            </a:extLst>
          </p:cNvPr>
          <p:cNvGraphicFramePr>
            <a:graphicFrameLocks noChangeAspect="1"/>
          </p:cNvGraphicFramePr>
          <p:nvPr>
            <p:extLst>
              <p:ext uri="{D42A27DB-BD31-4B8C-83A1-F6EECF244321}">
                <p14:modId xmlns:p14="http://schemas.microsoft.com/office/powerpoint/2010/main" val="1169317655"/>
              </p:ext>
            </p:extLst>
          </p:nvPr>
        </p:nvGraphicFramePr>
        <p:xfrm>
          <a:off x="8191180" y="2193813"/>
          <a:ext cx="914400" cy="806450"/>
        </p:xfrm>
        <a:graphic>
          <a:graphicData uri="http://schemas.openxmlformats.org/presentationml/2006/ole">
            <mc:AlternateContent xmlns:mc="http://schemas.openxmlformats.org/markup-compatibility/2006">
              <mc:Choice xmlns:v="urn:schemas-microsoft-com:vml" Requires="v">
                <p:oleObj spid="_x0000_s4104" name="Acrobat Document" showAsIcon="1" r:id="rId4" imgW="914597" imgH="806311" progId="AcroExch.Document.DC">
                  <p:embed/>
                </p:oleObj>
              </mc:Choice>
              <mc:Fallback>
                <p:oleObj name="Acrobat Document" showAsIcon="1" r:id="rId4" imgW="914597" imgH="806311" progId="AcroExch.Document.DC">
                  <p:embed/>
                  <p:pic>
                    <p:nvPicPr>
                      <p:cNvPr id="0" name=""/>
                      <p:cNvPicPr/>
                      <p:nvPr/>
                    </p:nvPicPr>
                    <p:blipFill>
                      <a:blip r:embed="rId5"/>
                      <a:stretch>
                        <a:fillRect/>
                      </a:stretch>
                    </p:blipFill>
                    <p:spPr>
                      <a:xfrm>
                        <a:off x="8191180" y="2193813"/>
                        <a:ext cx="914400" cy="80645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25082B83-F9D4-4242-99C3-477E3C5FCBA7}"/>
              </a:ext>
            </a:extLst>
          </p:cNvPr>
          <p:cNvGraphicFramePr>
            <a:graphicFrameLocks noChangeAspect="1"/>
          </p:cNvGraphicFramePr>
          <p:nvPr>
            <p:extLst>
              <p:ext uri="{D42A27DB-BD31-4B8C-83A1-F6EECF244321}">
                <p14:modId xmlns:p14="http://schemas.microsoft.com/office/powerpoint/2010/main" val="3809325057"/>
              </p:ext>
            </p:extLst>
          </p:nvPr>
        </p:nvGraphicFramePr>
        <p:xfrm>
          <a:off x="8248810" y="2813511"/>
          <a:ext cx="914400" cy="806450"/>
        </p:xfrm>
        <a:graphic>
          <a:graphicData uri="http://schemas.openxmlformats.org/presentationml/2006/ole">
            <mc:AlternateContent xmlns:mc="http://schemas.openxmlformats.org/markup-compatibility/2006">
              <mc:Choice xmlns:v="urn:schemas-microsoft-com:vml" Requires="v">
                <p:oleObj spid="_x0000_s4105" name="Acrobat Document" showAsIcon="1" r:id="rId6" imgW="914597" imgH="806311" progId="AcroExch.Document.DC">
                  <p:embed/>
                </p:oleObj>
              </mc:Choice>
              <mc:Fallback>
                <p:oleObj name="Acrobat Document" showAsIcon="1" r:id="rId6" imgW="914597" imgH="806311" progId="AcroExch.Document.DC">
                  <p:embed/>
                  <p:pic>
                    <p:nvPicPr>
                      <p:cNvPr id="0" name=""/>
                      <p:cNvPicPr/>
                      <p:nvPr/>
                    </p:nvPicPr>
                    <p:blipFill>
                      <a:blip r:embed="rId7"/>
                      <a:stretch>
                        <a:fillRect/>
                      </a:stretch>
                    </p:blipFill>
                    <p:spPr>
                      <a:xfrm>
                        <a:off x="8248810" y="2813511"/>
                        <a:ext cx="914400" cy="80645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03EA91EC-0C7E-4BC3-81C9-5E688C02DC3C}"/>
              </a:ext>
            </a:extLst>
          </p:cNvPr>
          <p:cNvGraphicFramePr>
            <a:graphicFrameLocks noChangeAspect="1"/>
          </p:cNvGraphicFramePr>
          <p:nvPr>
            <p:extLst>
              <p:ext uri="{D42A27DB-BD31-4B8C-83A1-F6EECF244321}">
                <p14:modId xmlns:p14="http://schemas.microsoft.com/office/powerpoint/2010/main" val="1005941057"/>
              </p:ext>
            </p:extLst>
          </p:nvPr>
        </p:nvGraphicFramePr>
        <p:xfrm>
          <a:off x="8229600" y="3565252"/>
          <a:ext cx="914400" cy="806450"/>
        </p:xfrm>
        <a:graphic>
          <a:graphicData uri="http://schemas.openxmlformats.org/presentationml/2006/ole">
            <mc:AlternateContent xmlns:mc="http://schemas.openxmlformats.org/markup-compatibility/2006">
              <mc:Choice xmlns:v="urn:schemas-microsoft-com:vml" Requires="v">
                <p:oleObj spid="_x0000_s4106" name="Acrobat Document" showAsIcon="1" r:id="rId8" imgW="914597" imgH="806311" progId="AcroExch.Document.DC">
                  <p:embed/>
                </p:oleObj>
              </mc:Choice>
              <mc:Fallback>
                <p:oleObj name="Acrobat Document" showAsIcon="1" r:id="rId8" imgW="914597" imgH="806311" progId="AcroExch.Document.DC">
                  <p:embed/>
                  <p:pic>
                    <p:nvPicPr>
                      <p:cNvPr id="0" name=""/>
                      <p:cNvPicPr/>
                      <p:nvPr/>
                    </p:nvPicPr>
                    <p:blipFill>
                      <a:blip r:embed="rId9"/>
                      <a:stretch>
                        <a:fillRect/>
                      </a:stretch>
                    </p:blipFill>
                    <p:spPr>
                      <a:xfrm>
                        <a:off x="8229600" y="3565252"/>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4537661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DBE23-6D91-4463-9432-CDD7733F791D}"/>
              </a:ext>
            </a:extLst>
          </p:cNvPr>
          <p:cNvSpPr>
            <a:spLocks noGrp="1"/>
          </p:cNvSpPr>
          <p:nvPr>
            <p:ph type="title"/>
          </p:nvPr>
        </p:nvSpPr>
        <p:spPr>
          <a:xfrm>
            <a:off x="457200" y="342900"/>
            <a:ext cx="8291264" cy="1077218"/>
          </a:xfrm>
        </p:spPr>
        <p:txBody>
          <a:bodyPr>
            <a:noAutofit/>
          </a:bodyPr>
          <a:lstStyle/>
          <a:p>
            <a:r>
              <a:rPr lang="de-CH" sz="2000" dirty="0"/>
              <a:t>Panel </a:t>
            </a:r>
            <a:r>
              <a:rPr lang="de-CH" sz="2000" dirty="0" err="1"/>
              <a:t>discussion</a:t>
            </a:r>
            <a:r>
              <a:rPr lang="de-CH" sz="2000" dirty="0"/>
              <a:t> </a:t>
            </a:r>
            <a:r>
              <a:rPr lang="de-CH" sz="2000" dirty="0" err="1"/>
              <a:t>with</a:t>
            </a:r>
            <a:r>
              <a:rPr lang="de-CH" sz="2000" dirty="0"/>
              <a:t> </a:t>
            </a:r>
            <a:r>
              <a:rPr lang="en-US" sz="2000" dirty="0"/>
              <a:t>Stephen </a:t>
            </a:r>
            <a:r>
              <a:rPr lang="en-US" sz="2000" dirty="0" err="1"/>
              <a:t>Senn</a:t>
            </a:r>
            <a:r>
              <a:rPr lang="en-US" sz="2000" dirty="0"/>
              <a:t>, Florian </a:t>
            </a:r>
            <a:r>
              <a:rPr lang="en-US" sz="2000" dirty="0" err="1"/>
              <a:t>Klinglmüller</a:t>
            </a:r>
            <a:r>
              <a:rPr lang="en-US" sz="2000" dirty="0"/>
              <a:t>, Joshua Ray, Rob Hemmings </a:t>
            </a:r>
            <a:br>
              <a:rPr lang="en-US" sz="2000" dirty="0"/>
            </a:br>
            <a:r>
              <a:rPr lang="en-US" sz="1400" b="0" i="1" dirty="0">
                <a:latin typeface="+mn-lt"/>
              </a:rPr>
              <a:t>Session chairs: Kaspar Rufibach (Roche) and Kit Roes (Radboud University Medical Center &amp; EMA)</a:t>
            </a:r>
            <a:r>
              <a:rPr lang="de-CH" sz="2000" dirty="0"/>
              <a:t/>
            </a:r>
            <a:br>
              <a:rPr lang="de-CH" sz="2000" dirty="0"/>
            </a:br>
            <a:r>
              <a:rPr lang="de-CH" sz="2000" dirty="0"/>
              <a:t/>
            </a:r>
            <a:br>
              <a:rPr lang="de-CH" sz="2000" dirty="0"/>
            </a:br>
            <a:r>
              <a:rPr lang="de-CH" sz="2000" dirty="0"/>
              <a:t/>
            </a:r>
            <a:br>
              <a:rPr lang="de-CH" sz="2000" dirty="0"/>
            </a:br>
            <a:endParaRPr lang="de-CH" sz="2000" dirty="0"/>
          </a:p>
        </p:txBody>
      </p:sp>
      <p:sp>
        <p:nvSpPr>
          <p:cNvPr id="4" name="Slide Number Placeholder 3">
            <a:extLst>
              <a:ext uri="{FF2B5EF4-FFF2-40B4-BE49-F238E27FC236}">
                <a16:creationId xmlns:a16="http://schemas.microsoft.com/office/drawing/2014/main" id="{B133C278-5769-4C97-BA87-7701D5061572}"/>
              </a:ext>
            </a:extLst>
          </p:cNvPr>
          <p:cNvSpPr>
            <a:spLocks noGrp="1"/>
          </p:cNvSpPr>
          <p:nvPr>
            <p:ph type="sldNum" sz="quarter" idx="11"/>
          </p:nvPr>
        </p:nvSpPr>
        <p:spPr/>
        <p:txBody>
          <a:bodyPr/>
          <a:lstStyle/>
          <a:p>
            <a:fld id="{47547CF9-5B10-D24F-A8D7-45A9778164F7}" type="slidenum">
              <a:rPr lang="uk-UA" smtClean="0"/>
              <a:pPr/>
              <a:t>26</a:t>
            </a:fld>
            <a:endParaRPr lang="uk-UA" dirty="0"/>
          </a:p>
        </p:txBody>
      </p:sp>
      <p:sp>
        <p:nvSpPr>
          <p:cNvPr id="7" name="TextBox 6">
            <a:extLst>
              <a:ext uri="{FF2B5EF4-FFF2-40B4-BE49-F238E27FC236}">
                <a16:creationId xmlns:a16="http://schemas.microsoft.com/office/drawing/2014/main" id="{11726033-1234-41C0-AACA-D51EB3F2D286}"/>
              </a:ext>
            </a:extLst>
          </p:cNvPr>
          <p:cNvSpPr txBox="1"/>
          <p:nvPr/>
        </p:nvSpPr>
        <p:spPr>
          <a:xfrm>
            <a:off x="457200" y="1275606"/>
            <a:ext cx="8229600" cy="584775"/>
          </a:xfrm>
          <a:prstGeom prst="rect">
            <a:avLst/>
          </a:prstGeom>
          <a:noFill/>
        </p:spPr>
        <p:txBody>
          <a:bodyPr wrap="square">
            <a:spAutoFit/>
          </a:bodyPr>
          <a:lstStyle/>
          <a:p>
            <a:r>
              <a:rPr lang="en-US" sz="1600" b="1" dirty="0"/>
              <a:t>Recording Link: </a:t>
            </a:r>
            <a:r>
              <a:rPr lang="en-US" sz="1600" b="1" dirty="0">
                <a:solidFill>
                  <a:srgbClr val="5291DD"/>
                </a:solidFill>
              </a:rPr>
              <a:t>(57:00 min – 1:42:30 </a:t>
            </a:r>
            <a:r>
              <a:rPr lang="en-US" sz="1600" b="1" dirty="0" err="1">
                <a:solidFill>
                  <a:srgbClr val="5291DD"/>
                </a:solidFill>
              </a:rPr>
              <a:t>hr</a:t>
            </a:r>
            <a:r>
              <a:rPr lang="en-US" sz="1600" b="1" dirty="0">
                <a:solidFill>
                  <a:srgbClr val="5291DD"/>
                </a:solidFill>
              </a:rPr>
              <a:t>) </a:t>
            </a:r>
            <a:r>
              <a:rPr lang="en-US" sz="1600" dirty="0">
                <a:solidFill>
                  <a:srgbClr val="5291DD"/>
                </a:solidFill>
                <a:hlinkClick r:id="rId2">
                  <a:extLst>
                    <a:ext uri="{A12FA001-AC4F-418D-AE19-62706E023703}">
                      <ahyp:hlinkClr xmlns:ahyp="http://schemas.microsoft.com/office/drawing/2018/hyperlinkcolor" xmlns="" val="tx"/>
                    </a:ext>
                  </a:extLst>
                </a:hlinkClick>
              </a:rPr>
              <a:t>Generalizability and external validity: How to generate evidence about a treatment effect?</a:t>
            </a:r>
            <a:endParaRPr lang="en-US" sz="1600" dirty="0">
              <a:solidFill>
                <a:srgbClr val="5291DD"/>
              </a:solidFill>
            </a:endParaRPr>
          </a:p>
        </p:txBody>
      </p:sp>
      <p:sp>
        <p:nvSpPr>
          <p:cNvPr id="8" name="TextBox 7">
            <a:extLst>
              <a:ext uri="{FF2B5EF4-FFF2-40B4-BE49-F238E27FC236}">
                <a16:creationId xmlns:a16="http://schemas.microsoft.com/office/drawing/2014/main" id="{11FD00B4-ADCF-4C2C-B799-0A1A2E3FD327}"/>
              </a:ext>
            </a:extLst>
          </p:cNvPr>
          <p:cNvSpPr txBox="1"/>
          <p:nvPr/>
        </p:nvSpPr>
        <p:spPr>
          <a:xfrm>
            <a:off x="539552" y="1851670"/>
            <a:ext cx="8145026" cy="126188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recording from 58:02 min – 1:08:17 </a:t>
            </a:r>
            <a:r>
              <a:rPr kumimoji="0" lang="en-US" sz="1600" b="1" i="0" u="none" strike="noStrike" kern="1200" cap="none" spc="0" normalizeH="0" baseline="0" noProof="0" dirty="0" err="1">
                <a:ln>
                  <a:noFill/>
                </a:ln>
                <a:solidFill>
                  <a:srgbClr val="000000"/>
                </a:solidFill>
                <a:effectLst/>
                <a:uLnTx/>
                <a:uFillTx/>
                <a:latin typeface="Arial" panose="020B0604020202020204"/>
                <a:ea typeface="+mn-ea"/>
                <a:cs typeface="+mn-cs"/>
              </a:rPr>
              <a:t>hr</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 </a:t>
            </a:r>
            <a:r>
              <a:rPr kumimoji="0" lang="en-US" sz="1600" i="0" u="none" strike="noStrike" kern="1200" cap="none" spc="0" normalizeH="0" baseline="0" noProof="0" dirty="0">
                <a:ln>
                  <a:noFill/>
                </a:ln>
                <a:solidFill>
                  <a:srgbClr val="000000"/>
                </a:solidFill>
                <a:effectLst/>
                <a:uLnTx/>
                <a:uFillTx/>
                <a:latin typeface="Arial" panose="020B0604020202020204"/>
                <a:ea typeface="+mn-ea"/>
                <a:cs typeface="+mn-cs"/>
              </a:rPr>
              <a:t>Rob Hemmings: some reflections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srgbClr val="000000"/>
              </a:solidFill>
              <a:effectLst/>
              <a:uLnTx/>
              <a:uFillTx/>
              <a:latin typeface="Arial" panose="020B0604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Arial" panose="020B0604020202020204"/>
              <a:ea typeface="+mn-ea"/>
              <a:cs typeface="+mn-cs"/>
            </a:endParaRPr>
          </a:p>
          <a:p>
            <a:endParaRPr lang="de-CH" sz="1200" b="1" dirty="0"/>
          </a:p>
        </p:txBody>
      </p:sp>
    </p:spTree>
    <p:extLst>
      <p:ext uri="{BB962C8B-B14F-4D97-AF65-F5344CB8AC3E}">
        <p14:creationId xmlns:p14="http://schemas.microsoft.com/office/powerpoint/2010/main" val="19903638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F1EDD-91C7-4E3B-A5ED-1CD8FAA5D6A0}"/>
              </a:ext>
            </a:extLst>
          </p:cNvPr>
          <p:cNvSpPr>
            <a:spLocks noGrp="1"/>
          </p:cNvSpPr>
          <p:nvPr>
            <p:ph type="sldNum" sz="quarter" idx="11"/>
          </p:nvPr>
        </p:nvSpPr>
        <p:spPr/>
        <p:txBody>
          <a:bodyPr/>
          <a:lstStyle/>
          <a:p>
            <a:fld id="{47547CF9-5B10-D24F-A8D7-45A9778164F7}" type="slidenum">
              <a:rPr lang="uk-UA" smtClean="0"/>
              <a:pPr/>
              <a:t>27</a:t>
            </a:fld>
            <a:endParaRPr lang="uk-UA" dirty="0"/>
          </a:p>
        </p:txBody>
      </p:sp>
      <p:sp>
        <p:nvSpPr>
          <p:cNvPr id="3" name="Text Placeholder 2">
            <a:extLst>
              <a:ext uri="{FF2B5EF4-FFF2-40B4-BE49-F238E27FC236}">
                <a16:creationId xmlns:a16="http://schemas.microsoft.com/office/drawing/2014/main" id="{6F7509E5-18E3-419E-9C27-0F3940E43CEC}"/>
              </a:ext>
            </a:extLst>
          </p:cNvPr>
          <p:cNvSpPr>
            <a:spLocks noGrp="1"/>
          </p:cNvSpPr>
          <p:nvPr>
            <p:ph type="body" sz="quarter" idx="12"/>
          </p:nvPr>
        </p:nvSpPr>
        <p:spPr/>
        <p:txBody>
          <a:bodyPr/>
          <a:lstStyle/>
          <a:p>
            <a:r>
              <a:rPr lang="de-CH" b="1" dirty="0"/>
              <a:t>Feedback &amp; </a:t>
            </a:r>
            <a:r>
              <a:rPr lang="de-CH" b="1" dirty="0" err="1"/>
              <a:t>Learnings</a:t>
            </a:r>
            <a:r>
              <a:rPr lang="de-CH" b="1" dirty="0"/>
              <a:t>: </a:t>
            </a:r>
          </a:p>
          <a:p>
            <a:r>
              <a:rPr lang="de-CH" b="1" dirty="0" err="1"/>
              <a:t>day</a:t>
            </a:r>
            <a:r>
              <a:rPr lang="de-CH" b="1" dirty="0"/>
              <a:t> 2 </a:t>
            </a:r>
            <a:r>
              <a:rPr lang="de-CH" b="1" dirty="0" err="1"/>
              <a:t>morning</a:t>
            </a:r>
            <a:endParaRPr lang="de-CH" b="1" dirty="0"/>
          </a:p>
        </p:txBody>
      </p:sp>
    </p:spTree>
    <p:extLst>
      <p:ext uri="{BB962C8B-B14F-4D97-AF65-F5344CB8AC3E}">
        <p14:creationId xmlns:p14="http://schemas.microsoft.com/office/powerpoint/2010/main" val="910455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275607"/>
            <a:ext cx="8229600" cy="3734544"/>
          </a:xfrm>
        </p:spPr>
        <p:txBody>
          <a:bodyPr>
            <a:normAutofit/>
          </a:bodyPr>
          <a:lstStyle/>
          <a:p>
            <a:pPr marL="0" indent="0">
              <a:buNone/>
            </a:pPr>
            <a:endParaRPr lang="en-US" sz="1200" b="1" dirty="0">
              <a:ea typeface="Times New Roman" panose="02020603050405020304" pitchFamily="18" charset="0"/>
            </a:endParaRPr>
          </a:p>
          <a:p>
            <a:pPr marL="0" indent="0">
              <a:buNone/>
            </a:pPr>
            <a:r>
              <a:rPr lang="en-US" sz="1200" b="1" dirty="0">
                <a:ea typeface="Times New Roman" panose="02020603050405020304" pitchFamily="18" charset="0"/>
              </a:rPr>
              <a:t>Highlights/learnings from day 2 morning session</a:t>
            </a:r>
          </a:p>
          <a:p>
            <a:pPr marL="171450" indent="-171450">
              <a:buFont typeface="Arial" panose="020B0604020202020204" pitchFamily="34" charset="0"/>
              <a:buChar char="•"/>
            </a:pPr>
            <a:r>
              <a:rPr lang="en-US" sz="1200" dirty="0">
                <a:effectLst/>
              </a:rPr>
              <a:t>Dieter &amp; Marius presentation: because I am considering the value added of participating in one of the new FDA pilots, I found their slide about timelines and how long the back and forth took before finalizing the protocol a bit sobering.</a:t>
            </a:r>
          </a:p>
          <a:p>
            <a:pPr marL="171450" indent="-171450">
              <a:buFont typeface="Arial" panose="020B0604020202020204" pitchFamily="34" charset="0"/>
              <a:buChar char="•"/>
            </a:pPr>
            <a:r>
              <a:rPr lang="en-US" sz="1200" dirty="0">
                <a:ea typeface="Times New Roman" panose="02020603050405020304" pitchFamily="18" charset="0"/>
              </a:rPr>
              <a:t>Anders presentation: regarding one graphic sharing the example where payers restricted the indication to high risk but that is not where they got the most payoff. It left the impression again of a possible confusion between high risk vs. high treatment benefit.</a:t>
            </a:r>
          </a:p>
          <a:p>
            <a:pPr marL="0" indent="0">
              <a:buNone/>
            </a:pPr>
            <a:endParaRPr lang="en-US" sz="1200" b="1" dirty="0">
              <a:ea typeface="Times New Roman" panose="02020603050405020304" pitchFamily="18" charset="0"/>
            </a:endParaRPr>
          </a:p>
          <a:p>
            <a:pPr marL="0" indent="0">
              <a:buNone/>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28</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a:t>
            </a:r>
            <a:r>
              <a:rPr lang="de-CH" sz="1800" b="0" i="1" dirty="0" err="1"/>
              <a:t>Statistics</a:t>
            </a:r>
            <a:r>
              <a:rPr lang="de-CH" sz="1800" b="0" i="1" dirty="0"/>
              <a:t> </a:t>
            </a:r>
            <a:r>
              <a:rPr lang="de-CH" sz="1800" b="0" i="1" dirty="0" err="1"/>
              <a:t>view</a:t>
            </a:r>
            <a:endParaRPr lang="de-CH" dirty="0"/>
          </a:p>
        </p:txBody>
      </p:sp>
    </p:spTree>
    <p:extLst>
      <p:ext uri="{BB962C8B-B14F-4D97-AF65-F5344CB8AC3E}">
        <p14:creationId xmlns:p14="http://schemas.microsoft.com/office/powerpoint/2010/main" val="16982462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275607"/>
            <a:ext cx="8229600" cy="3734544"/>
          </a:xfrm>
        </p:spPr>
        <p:txBody>
          <a:bodyPr>
            <a:normAutofit/>
          </a:bodyPr>
          <a:lstStyle/>
          <a:p>
            <a:pPr marL="0" indent="0">
              <a:buNone/>
            </a:pPr>
            <a:endParaRPr lang="en-US" sz="1200" b="1" dirty="0">
              <a:ea typeface="Times New Roman" panose="02020603050405020304" pitchFamily="18" charset="0"/>
            </a:endParaRPr>
          </a:p>
          <a:p>
            <a:pPr marL="0" indent="0">
              <a:buNone/>
            </a:pPr>
            <a:r>
              <a:rPr lang="en-US" sz="1200" b="1" dirty="0">
                <a:ea typeface="Times New Roman" panose="02020603050405020304" pitchFamily="18" charset="0"/>
              </a:rPr>
              <a:t>Highlights/learnings from day 2 morning session</a:t>
            </a:r>
          </a:p>
          <a:p>
            <a:pPr marL="0" indent="0">
              <a:buNone/>
            </a:pPr>
            <a:endParaRPr lang="en-US" sz="1200" b="1" dirty="0">
              <a:ea typeface="Times New Roman" panose="02020603050405020304" pitchFamily="18" charset="0"/>
            </a:endParaRPr>
          </a:p>
          <a:p>
            <a:pPr marL="171450" lvl="0" indent="-171450">
              <a:buFont typeface="Arial" panose="020B0604020202020204" pitchFamily="34" charset="0"/>
              <a:buChar char="•"/>
            </a:pPr>
            <a:r>
              <a:rPr lang="de-CH" sz="1200" dirty="0">
                <a:effectLst/>
                <a:ea typeface="Calibri" panose="020F0502020204030204" pitchFamily="34" charset="0"/>
              </a:rPr>
              <a:t>NEOS: innovative </a:t>
            </a:r>
            <a:r>
              <a:rPr lang="de-CH" sz="1200" dirty="0" err="1">
                <a:effectLst/>
                <a:ea typeface="Calibri" panose="020F0502020204030204" pitchFamily="34" charset="0"/>
              </a:rPr>
              <a:t>Bayesian</a:t>
            </a:r>
            <a:r>
              <a:rPr lang="de-CH" sz="1200" dirty="0">
                <a:effectLst/>
                <a:ea typeface="Calibri" panose="020F0502020204030204" pitchFamily="34" charset="0"/>
              </a:rPr>
              <a:t> non </a:t>
            </a:r>
            <a:r>
              <a:rPr lang="de-CH" sz="1200" dirty="0" err="1">
                <a:effectLst/>
                <a:ea typeface="Calibri" panose="020F0502020204030204" pitchFamily="34" charset="0"/>
              </a:rPr>
              <a:t>inferiority</a:t>
            </a:r>
            <a:r>
              <a:rPr lang="de-CH" sz="1200" dirty="0">
                <a:effectLst/>
                <a:ea typeface="Calibri" panose="020F0502020204030204" pitchFamily="34" charset="0"/>
              </a:rPr>
              <a:t> </a:t>
            </a:r>
            <a:r>
              <a:rPr lang="de-CH" sz="1200" dirty="0" err="1">
                <a:effectLst/>
                <a:ea typeface="Calibri" panose="020F0502020204030204" pitchFamily="34" charset="0"/>
              </a:rPr>
              <a:t>trial</a:t>
            </a:r>
            <a:r>
              <a:rPr lang="de-CH" sz="1200" dirty="0">
                <a:effectLst/>
                <a:ea typeface="Calibri" panose="020F0502020204030204" pitchFamily="34" charset="0"/>
              </a:rPr>
              <a:t> design in </a:t>
            </a:r>
            <a:r>
              <a:rPr lang="de-CH" sz="1200" dirty="0" err="1">
                <a:effectLst/>
                <a:ea typeface="Calibri" panose="020F0502020204030204" pitchFamily="34" charset="0"/>
              </a:rPr>
              <a:t>paediatric</a:t>
            </a:r>
            <a:r>
              <a:rPr lang="de-CH" sz="1200" dirty="0">
                <a:effectLst/>
                <a:ea typeface="Calibri" panose="020F0502020204030204" pitchFamily="34" charset="0"/>
              </a:rPr>
              <a:t> MS</a:t>
            </a:r>
          </a:p>
          <a:p>
            <a:pPr marL="171450" lvl="0" indent="-171450">
              <a:buFont typeface="Arial" panose="020B0604020202020204" pitchFamily="34" charset="0"/>
              <a:buChar char="•"/>
            </a:pPr>
            <a:r>
              <a:rPr lang="de-CH" sz="1200" dirty="0" err="1">
                <a:effectLst/>
                <a:ea typeface="Calibri" panose="020F0502020204030204" pitchFamily="34" charset="0"/>
              </a:rPr>
              <a:t>Regulatory</a:t>
            </a:r>
            <a:r>
              <a:rPr lang="de-CH" sz="1200" dirty="0">
                <a:effectLst/>
                <a:ea typeface="Calibri" panose="020F0502020204030204" pitchFamily="34" charset="0"/>
              </a:rPr>
              <a:t> </a:t>
            </a:r>
            <a:r>
              <a:rPr lang="de-CH" sz="1200" dirty="0" err="1">
                <a:effectLst/>
                <a:ea typeface="Calibri" panose="020F0502020204030204" pitchFamily="34" charset="0"/>
              </a:rPr>
              <a:t>evaluation</a:t>
            </a:r>
            <a:r>
              <a:rPr lang="de-CH" sz="1200" dirty="0">
                <a:effectLst/>
                <a:ea typeface="Calibri" panose="020F0502020204030204" pitchFamily="34" charset="0"/>
              </a:rPr>
              <a:t> versus HTA </a:t>
            </a:r>
            <a:r>
              <a:rPr lang="de-CH" sz="1200" dirty="0" err="1">
                <a:effectLst/>
                <a:ea typeface="Calibri" panose="020F0502020204030204" pitchFamily="34" charset="0"/>
              </a:rPr>
              <a:t>evaluation</a:t>
            </a:r>
            <a:r>
              <a:rPr lang="de-CH" sz="1200" dirty="0">
                <a:effectLst/>
                <a:ea typeface="Calibri" panose="020F0502020204030204" pitchFamily="34" charset="0"/>
              </a:rPr>
              <a:t>: </a:t>
            </a:r>
            <a:r>
              <a:rPr lang="de-CH" sz="1200" dirty="0" err="1">
                <a:effectLst/>
                <a:ea typeface="Calibri" panose="020F0502020204030204" pitchFamily="34" charset="0"/>
              </a:rPr>
              <a:t>risk</a:t>
            </a:r>
            <a:r>
              <a:rPr lang="de-CH" sz="1200" dirty="0">
                <a:effectLst/>
                <a:ea typeface="Calibri" panose="020F0502020204030204" pitchFamily="34" charset="0"/>
              </a:rPr>
              <a:t> </a:t>
            </a:r>
            <a:r>
              <a:rPr lang="de-CH" sz="1200" dirty="0" err="1">
                <a:effectLst/>
                <a:ea typeface="Calibri" panose="020F0502020204030204" pitchFamily="34" charset="0"/>
              </a:rPr>
              <a:t>benefit</a:t>
            </a:r>
            <a:r>
              <a:rPr lang="de-CH" sz="1200" dirty="0">
                <a:effectLst/>
                <a:ea typeface="Calibri" panose="020F0502020204030204" pitchFamily="34" charset="0"/>
              </a:rPr>
              <a:t> </a:t>
            </a:r>
            <a:r>
              <a:rPr lang="de-CH" sz="1200" dirty="0" err="1">
                <a:effectLst/>
                <a:ea typeface="Calibri" panose="020F0502020204030204" pitchFamily="34" charset="0"/>
              </a:rPr>
              <a:t>evaluation</a:t>
            </a:r>
            <a:r>
              <a:rPr lang="de-CH" sz="1200" dirty="0">
                <a:effectLst/>
                <a:ea typeface="Calibri" panose="020F0502020204030204" pitchFamily="34" charset="0"/>
              </a:rPr>
              <a:t> versus </a:t>
            </a:r>
            <a:r>
              <a:rPr lang="de-CH" sz="1200" dirty="0" err="1">
                <a:effectLst/>
                <a:ea typeface="Calibri" panose="020F0502020204030204" pitchFamily="34" charset="0"/>
              </a:rPr>
              <a:t>cost</a:t>
            </a:r>
            <a:r>
              <a:rPr lang="de-CH" sz="1200" dirty="0">
                <a:effectLst/>
                <a:ea typeface="Calibri" panose="020F0502020204030204" pitchFamily="34" charset="0"/>
              </a:rPr>
              <a:t> </a:t>
            </a:r>
            <a:r>
              <a:rPr lang="de-CH" sz="1200" dirty="0" err="1">
                <a:effectLst/>
                <a:ea typeface="Calibri" panose="020F0502020204030204" pitchFamily="34" charset="0"/>
              </a:rPr>
              <a:t>effectiveness</a:t>
            </a:r>
            <a:endParaRPr lang="de-CH" sz="1200" dirty="0">
              <a:effectLst/>
              <a:ea typeface="Calibri" panose="020F0502020204030204" pitchFamily="34" charset="0"/>
            </a:endParaRPr>
          </a:p>
          <a:p>
            <a:pPr marL="171450" lvl="0" indent="-171450">
              <a:buFont typeface="Arial" panose="020B0604020202020204" pitchFamily="34" charset="0"/>
              <a:buChar char="•"/>
            </a:pPr>
            <a:r>
              <a:rPr lang="en-US" sz="1200" dirty="0">
                <a:effectLst/>
                <a:ea typeface="Calibri" panose="020F0502020204030204" pitchFamily="34" charset="0"/>
              </a:rPr>
              <a:t>Bayesian statistics was a big theme and the increased use of it</a:t>
            </a:r>
          </a:p>
          <a:p>
            <a:pPr marL="171450" lvl="0" indent="-171450">
              <a:buFont typeface="Arial" panose="020B0604020202020204" pitchFamily="34" charset="0"/>
              <a:buChar char="•"/>
            </a:pPr>
            <a:r>
              <a:rPr lang="en-US" sz="1200" dirty="0">
                <a:effectLst/>
                <a:ea typeface="Calibri" panose="020F0502020204030204" pitchFamily="34" charset="0"/>
              </a:rPr>
              <a:t>Generalizability vs Comparability: Whether study population can represent a wider real-world patient population is of importance for HA. As such, generalizability and external data validation come into picture of drug development. The intention is absolutely well but translation to practice is difficult and requires using appropriate scale and models. Even if so, it gives no guarantees. Maybe clinical trials are about comparability but not generalizability</a:t>
            </a:r>
          </a:p>
          <a:p>
            <a:pPr marL="171450" lvl="0" indent="-171450">
              <a:buFont typeface="Arial" panose="020B0604020202020204" pitchFamily="34" charset="0"/>
              <a:buChar char="•"/>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29</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Clinical </a:t>
            </a:r>
            <a:r>
              <a:rPr lang="de-CH" sz="1800" b="0" i="1" dirty="0" err="1"/>
              <a:t>view</a:t>
            </a:r>
            <a:endParaRPr lang="de-CH" dirty="0"/>
          </a:p>
        </p:txBody>
      </p:sp>
    </p:spTree>
    <p:extLst>
      <p:ext uri="{BB962C8B-B14F-4D97-AF65-F5344CB8AC3E}">
        <p14:creationId xmlns:p14="http://schemas.microsoft.com/office/powerpoint/2010/main" val="3194379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C32FD-A954-4C46-B49F-72FF5D3D021B}"/>
              </a:ext>
            </a:extLst>
          </p:cNvPr>
          <p:cNvSpPr>
            <a:spLocks noGrp="1"/>
          </p:cNvSpPr>
          <p:nvPr>
            <p:ph type="title"/>
          </p:nvPr>
        </p:nvSpPr>
        <p:spPr/>
        <p:txBody>
          <a:bodyPr/>
          <a:lstStyle/>
          <a:p>
            <a:pPr algn="ctr"/>
            <a:r>
              <a:rPr lang="en-US" dirty="0"/>
              <a:t>7</a:t>
            </a:r>
            <a:r>
              <a:rPr lang="en-US" baseline="30000" dirty="0"/>
              <a:t>th</a:t>
            </a:r>
            <a:r>
              <a:rPr lang="en-US" dirty="0"/>
              <a:t> Regulatory Statistics Workshop</a:t>
            </a:r>
          </a:p>
        </p:txBody>
      </p:sp>
      <p:sp>
        <p:nvSpPr>
          <p:cNvPr id="6" name="Slide Number Placeholder 5">
            <a:extLst>
              <a:ext uri="{FF2B5EF4-FFF2-40B4-BE49-F238E27FC236}">
                <a16:creationId xmlns:a16="http://schemas.microsoft.com/office/drawing/2014/main" id="{95A84F71-48BA-4179-A43F-1AC3B3B86DFD}"/>
              </a:ext>
            </a:extLst>
          </p:cNvPr>
          <p:cNvSpPr>
            <a:spLocks noGrp="1"/>
          </p:cNvSpPr>
          <p:nvPr>
            <p:ph type="sldNum" sz="quarter" idx="429496729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CFADF572-8C4A-429C-8F39-B097920AC9C5}" type="slidenum">
              <a:rPr kumimoji="0" lang="en-US" sz="900" b="0" i="0" u="none" strike="noStrike" kern="1200" cap="none" spc="0" normalizeH="0" baseline="0" noProof="0" smtClean="0">
                <a:ln>
                  <a:noFill/>
                </a:ln>
                <a:solidFill>
                  <a:srgbClr val="7F7F7F"/>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900" b="0" i="0" u="none" strike="noStrike" kern="1200" cap="none" spc="0" normalizeH="0" baseline="0" noProof="0" dirty="0">
              <a:ln>
                <a:noFill/>
              </a:ln>
              <a:solidFill>
                <a:srgbClr val="7F7F7F"/>
              </a:solidFill>
              <a:effectLst/>
              <a:uLnTx/>
              <a:uFillTx/>
              <a:latin typeface="Arial" panose="020B0604020202020204"/>
              <a:ea typeface="+mn-ea"/>
              <a:cs typeface="+mn-cs"/>
            </a:endParaRPr>
          </a:p>
        </p:txBody>
      </p:sp>
      <p:pic>
        <p:nvPicPr>
          <p:cNvPr id="16" name="Grafik 15">
            <a:extLst>
              <a:ext uri="{FF2B5EF4-FFF2-40B4-BE49-F238E27FC236}">
                <a16:creationId xmlns:a16="http://schemas.microsoft.com/office/drawing/2014/main" id="{088EC8C0-E7FF-44BE-A871-3C168E9A1DDB}"/>
              </a:ext>
            </a:extLst>
          </p:cNvPr>
          <p:cNvPicPr>
            <a:picLocks noChangeAspect="1"/>
          </p:cNvPicPr>
          <p:nvPr/>
        </p:nvPicPr>
        <p:blipFill rotWithShape="1">
          <a:blip r:embed="rId3"/>
          <a:srcRect t="8210" b="-1014"/>
          <a:stretch/>
        </p:blipFill>
        <p:spPr>
          <a:xfrm>
            <a:off x="6101630" y="837181"/>
            <a:ext cx="2754068" cy="2052355"/>
          </a:xfrm>
          <a:prstGeom prst="rect">
            <a:avLst/>
          </a:prstGeom>
        </p:spPr>
      </p:pic>
      <p:pic>
        <p:nvPicPr>
          <p:cNvPr id="17" name="Grafik 16">
            <a:extLst>
              <a:ext uri="{FF2B5EF4-FFF2-40B4-BE49-F238E27FC236}">
                <a16:creationId xmlns:a16="http://schemas.microsoft.com/office/drawing/2014/main" id="{C6CB4917-5B0E-4B42-BAC8-7E054FDEF384}"/>
              </a:ext>
            </a:extLst>
          </p:cNvPr>
          <p:cNvPicPr>
            <a:picLocks noChangeAspect="1"/>
          </p:cNvPicPr>
          <p:nvPr/>
        </p:nvPicPr>
        <p:blipFill rotWithShape="1">
          <a:blip r:embed="rId4"/>
          <a:srcRect t="7933"/>
          <a:stretch/>
        </p:blipFill>
        <p:spPr>
          <a:xfrm>
            <a:off x="6204334" y="2914833"/>
            <a:ext cx="2675288" cy="2063214"/>
          </a:xfrm>
          <a:prstGeom prst="rect">
            <a:avLst/>
          </a:prstGeom>
        </p:spPr>
      </p:pic>
      <p:pic>
        <p:nvPicPr>
          <p:cNvPr id="18" name="Grafik 17">
            <a:extLst>
              <a:ext uri="{FF2B5EF4-FFF2-40B4-BE49-F238E27FC236}">
                <a16:creationId xmlns:a16="http://schemas.microsoft.com/office/drawing/2014/main" id="{08E2A080-15A3-40E1-B9CC-19E8A736600A}"/>
              </a:ext>
            </a:extLst>
          </p:cNvPr>
          <p:cNvPicPr>
            <a:picLocks noChangeAspect="1"/>
          </p:cNvPicPr>
          <p:nvPr/>
        </p:nvPicPr>
        <p:blipFill>
          <a:blip r:embed="rId5"/>
          <a:stretch>
            <a:fillRect/>
          </a:stretch>
        </p:blipFill>
        <p:spPr>
          <a:xfrm>
            <a:off x="288302" y="900124"/>
            <a:ext cx="3311234" cy="4004060"/>
          </a:xfrm>
          <a:prstGeom prst="rect">
            <a:avLst/>
          </a:prstGeom>
        </p:spPr>
      </p:pic>
      <p:pic>
        <p:nvPicPr>
          <p:cNvPr id="19" name="Grafik 18">
            <a:extLst>
              <a:ext uri="{FF2B5EF4-FFF2-40B4-BE49-F238E27FC236}">
                <a16:creationId xmlns:a16="http://schemas.microsoft.com/office/drawing/2014/main" id="{FD183301-334E-4533-925A-77041E6AB84F}"/>
              </a:ext>
            </a:extLst>
          </p:cNvPr>
          <p:cNvPicPr>
            <a:picLocks noChangeAspect="1"/>
          </p:cNvPicPr>
          <p:nvPr/>
        </p:nvPicPr>
        <p:blipFill>
          <a:blip r:embed="rId6"/>
          <a:stretch>
            <a:fillRect/>
          </a:stretch>
        </p:blipFill>
        <p:spPr>
          <a:xfrm>
            <a:off x="3333681" y="973987"/>
            <a:ext cx="2870652" cy="1369871"/>
          </a:xfrm>
          <a:prstGeom prst="rect">
            <a:avLst/>
          </a:prstGeom>
        </p:spPr>
      </p:pic>
      <p:pic>
        <p:nvPicPr>
          <p:cNvPr id="13" name="Grafik 12">
            <a:extLst>
              <a:ext uri="{FF2B5EF4-FFF2-40B4-BE49-F238E27FC236}">
                <a16:creationId xmlns:a16="http://schemas.microsoft.com/office/drawing/2014/main" id="{03DF78A9-AD41-4C81-B7A0-085B295BD34B}"/>
              </a:ext>
            </a:extLst>
          </p:cNvPr>
          <p:cNvPicPr>
            <a:picLocks noChangeAspect="1"/>
          </p:cNvPicPr>
          <p:nvPr/>
        </p:nvPicPr>
        <p:blipFill>
          <a:blip r:embed="rId7"/>
          <a:stretch>
            <a:fillRect/>
          </a:stretch>
        </p:blipFill>
        <p:spPr>
          <a:xfrm>
            <a:off x="3516826" y="2523953"/>
            <a:ext cx="2687507" cy="2063214"/>
          </a:xfrm>
          <a:prstGeom prst="rect">
            <a:avLst/>
          </a:prstGeom>
        </p:spPr>
      </p:pic>
      <p:sp>
        <p:nvSpPr>
          <p:cNvPr id="24" name="Footer Placeholder 4">
            <a:extLst>
              <a:ext uri="{FF2B5EF4-FFF2-40B4-BE49-F238E27FC236}">
                <a16:creationId xmlns:a16="http://schemas.microsoft.com/office/drawing/2014/main" id="{CF9F2E7A-E275-4F76-8103-3C1654D00806}"/>
              </a:ext>
            </a:extLst>
          </p:cNvPr>
          <p:cNvSpPr>
            <a:spLocks noGrp="1"/>
          </p:cNvSpPr>
          <p:nvPr>
            <p:ph type="ftr" sz="quarter" idx="11"/>
          </p:nvPr>
        </p:nvSpPr>
        <p:spPr>
          <a:xfrm>
            <a:off x="0" y="4829540"/>
            <a:ext cx="3086100" cy="273844"/>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7F7F7F"/>
                </a:solidFill>
                <a:effectLst/>
                <a:uLnTx/>
                <a:uFillTx/>
                <a:latin typeface="Arial" panose="020B0604020202020204"/>
                <a:ea typeface="+mn-ea"/>
                <a:cs typeface="+mn-cs"/>
              </a:rPr>
              <a:t> 7</a:t>
            </a:r>
            <a:r>
              <a:rPr kumimoji="0" lang="en-US" sz="900" b="0" i="0" u="none" strike="noStrike" kern="1200" cap="none" spc="0" normalizeH="0" baseline="0" noProof="0" dirty="0">
                <a:ln>
                  <a:noFill/>
                </a:ln>
                <a:solidFill>
                  <a:srgbClr val="000000"/>
                </a:solidFill>
                <a:effectLst/>
                <a:uLnTx/>
                <a:uFillTx/>
                <a:latin typeface="Arial" panose="020B0604020202020204"/>
                <a:ea typeface="+mn-ea"/>
                <a:cs typeface="+mn-cs"/>
              </a:rPr>
              <a:t>th EFSPI Regulatory Statistics Workshop 2022</a:t>
            </a:r>
          </a:p>
        </p:txBody>
      </p:sp>
    </p:spTree>
    <p:extLst>
      <p:ext uri="{BB962C8B-B14F-4D97-AF65-F5344CB8AC3E}">
        <p14:creationId xmlns:p14="http://schemas.microsoft.com/office/powerpoint/2010/main" val="29925669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F1EDD-91C7-4E3B-A5ED-1CD8FAA5D6A0}"/>
              </a:ext>
            </a:extLst>
          </p:cNvPr>
          <p:cNvSpPr>
            <a:spLocks noGrp="1"/>
          </p:cNvSpPr>
          <p:nvPr>
            <p:ph type="sldNum" sz="quarter" idx="11"/>
          </p:nvPr>
        </p:nvSpPr>
        <p:spPr/>
        <p:txBody>
          <a:bodyPr/>
          <a:lstStyle/>
          <a:p>
            <a:fld id="{47547CF9-5B10-D24F-A8D7-45A9778164F7}" type="slidenum">
              <a:rPr lang="uk-UA" smtClean="0"/>
              <a:pPr/>
              <a:t>30</a:t>
            </a:fld>
            <a:endParaRPr lang="uk-UA" dirty="0"/>
          </a:p>
        </p:txBody>
      </p:sp>
      <p:sp>
        <p:nvSpPr>
          <p:cNvPr id="3" name="Text Placeholder 2">
            <a:extLst>
              <a:ext uri="{FF2B5EF4-FFF2-40B4-BE49-F238E27FC236}">
                <a16:creationId xmlns:a16="http://schemas.microsoft.com/office/drawing/2014/main" id="{6F7509E5-18E3-419E-9C27-0F3940E43CEC}"/>
              </a:ext>
            </a:extLst>
          </p:cNvPr>
          <p:cNvSpPr>
            <a:spLocks noGrp="1"/>
          </p:cNvSpPr>
          <p:nvPr>
            <p:ph type="body" sz="quarter" idx="12"/>
          </p:nvPr>
        </p:nvSpPr>
        <p:spPr/>
        <p:txBody>
          <a:bodyPr/>
          <a:lstStyle/>
          <a:p>
            <a:r>
              <a:rPr lang="de-CH" sz="4800" b="1" dirty="0"/>
              <a:t>Day 2: </a:t>
            </a:r>
            <a:r>
              <a:rPr lang="de-CH" sz="4800" b="1" dirty="0" err="1"/>
              <a:t>afternoon</a:t>
            </a:r>
            <a:endParaRPr lang="de-CH" b="1" dirty="0"/>
          </a:p>
        </p:txBody>
      </p:sp>
    </p:spTree>
    <p:extLst>
      <p:ext uri="{BB962C8B-B14F-4D97-AF65-F5344CB8AC3E}">
        <p14:creationId xmlns:p14="http://schemas.microsoft.com/office/powerpoint/2010/main" val="28678078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00E99-37B2-43C9-A20D-2FBA4F837AE1}"/>
              </a:ext>
            </a:extLst>
          </p:cNvPr>
          <p:cNvSpPr>
            <a:spLocks noGrp="1"/>
          </p:cNvSpPr>
          <p:nvPr>
            <p:ph idx="1"/>
          </p:nvPr>
        </p:nvSpPr>
        <p:spPr/>
        <p:txBody>
          <a:bodyPr>
            <a:normAutofit/>
          </a:bodyPr>
          <a:lstStyle/>
          <a:p>
            <a:pPr marL="0" indent="0">
              <a:buNone/>
            </a:pPr>
            <a:r>
              <a:rPr lang="en-US" sz="1600" b="1" dirty="0"/>
              <a:t>Recording Link: </a:t>
            </a:r>
            <a:r>
              <a:rPr lang="en-US" sz="1600" dirty="0">
                <a:solidFill>
                  <a:srgbClr val="5291DD"/>
                </a:solidFill>
                <a:hlinkClick r:id="rId3">
                  <a:extLst>
                    <a:ext uri="{A12FA001-AC4F-418D-AE19-62706E023703}">
                      <ahyp:hlinkClr xmlns:ahyp="http://schemas.microsoft.com/office/drawing/2018/hyperlinkcolor" xmlns="" val="tx"/>
                    </a:ext>
                  </a:extLst>
                </a:hlinkClick>
              </a:rPr>
              <a:t>Role of statistics / quantitative science in regulatory decision-making</a:t>
            </a:r>
            <a:endParaRPr lang="en-US" sz="1600" dirty="0">
              <a:solidFill>
                <a:srgbClr val="5291DD"/>
              </a:solidFill>
            </a:endParaRPr>
          </a:p>
          <a:p>
            <a:pPr marL="0" indent="0">
              <a:buNone/>
            </a:pPr>
            <a:endParaRPr lang="en-US" sz="1400" b="1" dirty="0">
              <a:solidFill>
                <a:srgbClr val="5291DD"/>
              </a:solidFill>
            </a:endParaRPr>
          </a:p>
          <a:p>
            <a:r>
              <a:rPr lang="en-US" sz="1600" b="1" dirty="0"/>
              <a:t>Talk 1 (recording from 2:11 – 18:19 min): </a:t>
            </a:r>
            <a:r>
              <a:rPr lang="en-US" sz="1600" dirty="0" err="1"/>
              <a:t>Aloka</a:t>
            </a:r>
            <a:r>
              <a:rPr lang="en-US" sz="1600" dirty="0"/>
              <a:t> Chakravarty (FDA, virtual): Generating Actionable Insights Using RWD during COVID-19 pandemic</a:t>
            </a:r>
          </a:p>
          <a:p>
            <a:r>
              <a:rPr lang="en-US" sz="1600" b="1" dirty="0"/>
              <a:t>Talk 2 (recording from 19:05 – 36:32 min ): </a:t>
            </a:r>
            <a:r>
              <a:rPr lang="en-US" sz="1600" dirty="0"/>
              <a:t>John Johnston (MHRA): Role of a statistician in regulatory decision-making; views of a clinician </a:t>
            </a:r>
            <a:endParaRPr lang="en-US" sz="1600" b="1" dirty="0"/>
          </a:p>
          <a:p>
            <a:r>
              <a:rPr lang="en-US" sz="1600" b="1" dirty="0"/>
              <a:t>Talk 3 (recording from 38:15 – 50:25 min): </a:t>
            </a:r>
            <a:r>
              <a:rPr lang="en-US" sz="1600" dirty="0"/>
              <a:t>Yuki Ando (PMDA, virtual): Role of biostatisticians in regulatory decision making: the current discussion in Japan</a:t>
            </a:r>
          </a:p>
          <a:p>
            <a:r>
              <a:rPr lang="en-US" sz="1600" b="1" dirty="0"/>
              <a:t>Talk 4 (recording from 51:25 min – 1:08:41 </a:t>
            </a:r>
            <a:r>
              <a:rPr lang="en-US" sz="1600" b="1" dirty="0" err="1"/>
              <a:t>hr</a:t>
            </a:r>
            <a:r>
              <a:rPr lang="en-US" sz="1600" b="1" dirty="0"/>
              <a:t>): </a:t>
            </a:r>
            <a:r>
              <a:rPr lang="en-US" sz="1600" dirty="0"/>
              <a:t>Rajeshwari </a:t>
            </a:r>
            <a:r>
              <a:rPr lang="en-US" sz="1600" dirty="0" err="1"/>
              <a:t>Sridhara</a:t>
            </a:r>
            <a:r>
              <a:rPr lang="en-US" sz="1600" dirty="0"/>
              <a:t> (FDA, virtual): Experience with the project </a:t>
            </a:r>
            <a:r>
              <a:rPr lang="en-US" sz="1600" dirty="0" err="1"/>
              <a:t>SignifiCanT</a:t>
            </a:r>
            <a:endParaRPr lang="en-US" sz="1600" dirty="0"/>
          </a:p>
        </p:txBody>
      </p:sp>
      <p:sp>
        <p:nvSpPr>
          <p:cNvPr id="4" name="Slide Number Placeholder 3">
            <a:extLst>
              <a:ext uri="{FF2B5EF4-FFF2-40B4-BE49-F238E27FC236}">
                <a16:creationId xmlns:a16="http://schemas.microsoft.com/office/drawing/2014/main" id="{888CA712-4232-40B5-AD49-B0F007E11F91}"/>
              </a:ext>
            </a:extLst>
          </p:cNvPr>
          <p:cNvSpPr>
            <a:spLocks noGrp="1"/>
          </p:cNvSpPr>
          <p:nvPr>
            <p:ph type="sldNum" sz="quarter" idx="11"/>
          </p:nvPr>
        </p:nvSpPr>
        <p:spPr/>
        <p:txBody>
          <a:bodyPr/>
          <a:lstStyle/>
          <a:p>
            <a:fld id="{47547CF9-5B10-D24F-A8D7-45A9778164F7}" type="slidenum">
              <a:rPr lang="uk-UA" smtClean="0"/>
              <a:pPr/>
              <a:t>31</a:t>
            </a:fld>
            <a:endParaRPr lang="uk-UA" dirty="0"/>
          </a:p>
        </p:txBody>
      </p:sp>
      <p:sp>
        <p:nvSpPr>
          <p:cNvPr id="5" name="Title 4">
            <a:extLst>
              <a:ext uri="{FF2B5EF4-FFF2-40B4-BE49-F238E27FC236}">
                <a16:creationId xmlns:a16="http://schemas.microsoft.com/office/drawing/2014/main" id="{36EC3035-173C-4500-AD1D-A0D9B5F5D584}"/>
              </a:ext>
            </a:extLst>
          </p:cNvPr>
          <p:cNvSpPr>
            <a:spLocks noGrp="1"/>
          </p:cNvSpPr>
          <p:nvPr>
            <p:ph type="title"/>
          </p:nvPr>
        </p:nvSpPr>
        <p:spPr>
          <a:xfrm>
            <a:off x="457200" y="342900"/>
            <a:ext cx="8241126" cy="960919"/>
          </a:xfrm>
        </p:spPr>
        <p:txBody>
          <a:bodyPr>
            <a:noAutofit/>
          </a:bodyPr>
          <a:lstStyle/>
          <a:p>
            <a:r>
              <a:rPr lang="en-US" sz="2000" dirty="0"/>
              <a:t>Role of statistics / quantitative science in regulatory decision making</a:t>
            </a:r>
            <a:br>
              <a:rPr lang="en-US" sz="2000" dirty="0"/>
            </a:br>
            <a:r>
              <a:rPr lang="en-US" sz="1400" b="0" i="1" dirty="0">
                <a:latin typeface="+mn-lt"/>
              </a:rPr>
              <a:t>Session chairs: Emmanuel Zuber (Novartis) and Benjamin Hofner (PEI)</a:t>
            </a:r>
            <a:br>
              <a:rPr lang="en-US" sz="1400" b="0" i="1" dirty="0">
                <a:latin typeface="+mn-lt"/>
              </a:rPr>
            </a:br>
            <a:endParaRPr lang="en-US" sz="1400" b="0" i="1" dirty="0">
              <a:latin typeface="+mn-lt"/>
            </a:endParaRPr>
          </a:p>
        </p:txBody>
      </p:sp>
      <p:graphicFrame>
        <p:nvGraphicFramePr>
          <p:cNvPr id="3" name="Object 2">
            <a:extLst>
              <a:ext uri="{FF2B5EF4-FFF2-40B4-BE49-F238E27FC236}">
                <a16:creationId xmlns:a16="http://schemas.microsoft.com/office/drawing/2014/main" id="{1B4EFF89-96F5-4D70-8DDD-9369C5192545}"/>
              </a:ext>
            </a:extLst>
          </p:cNvPr>
          <p:cNvGraphicFramePr>
            <a:graphicFrameLocks noChangeAspect="1"/>
          </p:cNvGraphicFramePr>
          <p:nvPr>
            <p:extLst>
              <p:ext uri="{D42A27DB-BD31-4B8C-83A1-F6EECF244321}">
                <p14:modId xmlns:p14="http://schemas.microsoft.com/office/powerpoint/2010/main" val="3800254801"/>
              </p:ext>
            </p:extLst>
          </p:nvPr>
        </p:nvGraphicFramePr>
        <p:xfrm>
          <a:off x="8100392" y="1923678"/>
          <a:ext cx="914400" cy="806450"/>
        </p:xfrm>
        <a:graphic>
          <a:graphicData uri="http://schemas.openxmlformats.org/presentationml/2006/ole">
            <mc:AlternateContent xmlns:mc="http://schemas.openxmlformats.org/markup-compatibility/2006">
              <mc:Choice xmlns:v="urn:schemas-microsoft-com:vml" Requires="v">
                <p:oleObj spid="_x0000_s5128" name="Acrobat Document" showAsIcon="1" r:id="rId4" imgW="914597" imgH="806311" progId="AcroExch.Document.DC">
                  <p:embed/>
                </p:oleObj>
              </mc:Choice>
              <mc:Fallback>
                <p:oleObj name="Acrobat Document" showAsIcon="1" r:id="rId4" imgW="914597" imgH="806311" progId="AcroExch.Document.DC">
                  <p:embed/>
                  <p:pic>
                    <p:nvPicPr>
                      <p:cNvPr id="0" name=""/>
                      <p:cNvPicPr/>
                      <p:nvPr/>
                    </p:nvPicPr>
                    <p:blipFill>
                      <a:blip r:embed="rId5"/>
                      <a:stretch>
                        <a:fillRect/>
                      </a:stretch>
                    </p:blipFill>
                    <p:spPr>
                      <a:xfrm>
                        <a:off x="8100392" y="1923678"/>
                        <a:ext cx="914400" cy="80645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1036A5C3-206E-4784-A3C3-9AB8A4EDB355}"/>
              </a:ext>
            </a:extLst>
          </p:cNvPr>
          <p:cNvGraphicFramePr>
            <a:graphicFrameLocks noChangeAspect="1"/>
          </p:cNvGraphicFramePr>
          <p:nvPr>
            <p:extLst>
              <p:ext uri="{D42A27DB-BD31-4B8C-83A1-F6EECF244321}">
                <p14:modId xmlns:p14="http://schemas.microsoft.com/office/powerpoint/2010/main" val="3326686492"/>
              </p:ext>
            </p:extLst>
          </p:nvPr>
        </p:nvGraphicFramePr>
        <p:xfrm>
          <a:off x="8172400" y="2703588"/>
          <a:ext cx="914400" cy="806450"/>
        </p:xfrm>
        <a:graphic>
          <a:graphicData uri="http://schemas.openxmlformats.org/presentationml/2006/ole">
            <mc:AlternateContent xmlns:mc="http://schemas.openxmlformats.org/markup-compatibility/2006">
              <mc:Choice xmlns:v="urn:schemas-microsoft-com:vml" Requires="v">
                <p:oleObj spid="_x0000_s5129" name="Acrobat Document" showAsIcon="1" r:id="rId6" imgW="914597" imgH="806311" progId="AcroExch.Document.DC">
                  <p:embed/>
                </p:oleObj>
              </mc:Choice>
              <mc:Fallback>
                <p:oleObj name="Acrobat Document" showAsIcon="1" r:id="rId6" imgW="914597" imgH="806311" progId="AcroExch.Document.DC">
                  <p:embed/>
                  <p:pic>
                    <p:nvPicPr>
                      <p:cNvPr id="0" name=""/>
                      <p:cNvPicPr/>
                      <p:nvPr/>
                    </p:nvPicPr>
                    <p:blipFill>
                      <a:blip r:embed="rId7"/>
                      <a:stretch>
                        <a:fillRect/>
                      </a:stretch>
                    </p:blipFill>
                    <p:spPr>
                      <a:xfrm>
                        <a:off x="8172400" y="2703588"/>
                        <a:ext cx="914400" cy="80645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A537EAB5-C4A5-4A13-B447-8AB703C1B059}"/>
              </a:ext>
            </a:extLst>
          </p:cNvPr>
          <p:cNvGraphicFramePr>
            <a:graphicFrameLocks noChangeAspect="1"/>
          </p:cNvGraphicFramePr>
          <p:nvPr>
            <p:extLst>
              <p:ext uri="{D42A27DB-BD31-4B8C-83A1-F6EECF244321}">
                <p14:modId xmlns:p14="http://schemas.microsoft.com/office/powerpoint/2010/main" val="1874733287"/>
              </p:ext>
            </p:extLst>
          </p:nvPr>
        </p:nvGraphicFramePr>
        <p:xfrm>
          <a:off x="8241126" y="3770901"/>
          <a:ext cx="914400" cy="806450"/>
        </p:xfrm>
        <a:graphic>
          <a:graphicData uri="http://schemas.openxmlformats.org/presentationml/2006/ole">
            <mc:AlternateContent xmlns:mc="http://schemas.openxmlformats.org/markup-compatibility/2006">
              <mc:Choice xmlns:v="urn:schemas-microsoft-com:vml" Requires="v">
                <p:oleObj spid="_x0000_s5130" name="Acrobat Document" showAsIcon="1" r:id="rId8" imgW="914597" imgH="806311" progId="AcroExch.Document.DC">
                  <p:embed/>
                </p:oleObj>
              </mc:Choice>
              <mc:Fallback>
                <p:oleObj name="Acrobat Document" showAsIcon="1" r:id="rId8" imgW="914597" imgH="806311" progId="AcroExch.Document.DC">
                  <p:embed/>
                  <p:pic>
                    <p:nvPicPr>
                      <p:cNvPr id="0" name=""/>
                      <p:cNvPicPr/>
                      <p:nvPr/>
                    </p:nvPicPr>
                    <p:blipFill>
                      <a:blip r:embed="rId9"/>
                      <a:stretch>
                        <a:fillRect/>
                      </a:stretch>
                    </p:blipFill>
                    <p:spPr>
                      <a:xfrm>
                        <a:off x="8241126" y="3770901"/>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6186504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00E99-37B2-43C9-A20D-2FBA4F837AE1}"/>
              </a:ext>
            </a:extLst>
          </p:cNvPr>
          <p:cNvSpPr>
            <a:spLocks noGrp="1"/>
          </p:cNvSpPr>
          <p:nvPr>
            <p:ph idx="1"/>
          </p:nvPr>
        </p:nvSpPr>
        <p:spPr>
          <a:xfrm>
            <a:off x="457200" y="1563638"/>
            <a:ext cx="8229600" cy="2913112"/>
          </a:xfrm>
        </p:spPr>
        <p:txBody>
          <a:bodyPr>
            <a:normAutofit/>
          </a:bodyPr>
          <a:lstStyle/>
          <a:p>
            <a:pPr marL="0" indent="0">
              <a:buNone/>
            </a:pPr>
            <a:r>
              <a:rPr lang="en-US" sz="1600" b="1" dirty="0"/>
              <a:t>Recording Link: </a:t>
            </a:r>
            <a:r>
              <a:rPr lang="en-US" sz="1600" b="1" dirty="0">
                <a:solidFill>
                  <a:srgbClr val="5291DD"/>
                </a:solidFill>
              </a:rPr>
              <a:t>(1:08:50 – 1:45:15 </a:t>
            </a:r>
            <a:r>
              <a:rPr lang="en-US" sz="1600" b="1" dirty="0" err="1">
                <a:solidFill>
                  <a:srgbClr val="5291DD"/>
                </a:solidFill>
              </a:rPr>
              <a:t>hr</a:t>
            </a:r>
            <a:r>
              <a:rPr lang="en-US" sz="1600" b="1" dirty="0">
                <a:solidFill>
                  <a:srgbClr val="5291DD"/>
                </a:solidFill>
              </a:rPr>
              <a:t>) </a:t>
            </a:r>
            <a:r>
              <a:rPr lang="en-US" sz="1600" dirty="0">
                <a:solidFill>
                  <a:srgbClr val="5291DD"/>
                </a:solidFill>
                <a:hlinkClick r:id="rId2">
                  <a:extLst>
                    <a:ext uri="{A12FA001-AC4F-418D-AE19-62706E023703}">
                      <ahyp:hlinkClr xmlns:ahyp="http://schemas.microsoft.com/office/drawing/2018/hyperlinkcolor" xmlns="" val="tx"/>
                    </a:ext>
                  </a:extLst>
                </a:hlinkClick>
              </a:rPr>
              <a:t>Role of statistics / quantitative science in regulatory decision-making</a:t>
            </a:r>
            <a:endParaRPr lang="en-US" sz="1600" dirty="0">
              <a:solidFill>
                <a:srgbClr val="5291DD"/>
              </a:solidFill>
            </a:endParaRPr>
          </a:p>
          <a:p>
            <a:pPr marL="0" indent="0">
              <a:buNone/>
            </a:pPr>
            <a:endParaRPr lang="en-US" sz="1400" b="1" dirty="0">
              <a:solidFill>
                <a:srgbClr val="5291DD"/>
              </a:solidFill>
            </a:endParaRPr>
          </a:p>
        </p:txBody>
      </p:sp>
      <p:sp>
        <p:nvSpPr>
          <p:cNvPr id="4" name="Slide Number Placeholder 3">
            <a:extLst>
              <a:ext uri="{FF2B5EF4-FFF2-40B4-BE49-F238E27FC236}">
                <a16:creationId xmlns:a16="http://schemas.microsoft.com/office/drawing/2014/main" id="{888CA712-4232-40B5-AD49-B0F007E11F91}"/>
              </a:ext>
            </a:extLst>
          </p:cNvPr>
          <p:cNvSpPr>
            <a:spLocks noGrp="1"/>
          </p:cNvSpPr>
          <p:nvPr>
            <p:ph type="sldNum" sz="quarter" idx="11"/>
          </p:nvPr>
        </p:nvSpPr>
        <p:spPr/>
        <p:txBody>
          <a:bodyPr/>
          <a:lstStyle/>
          <a:p>
            <a:fld id="{47547CF9-5B10-D24F-A8D7-45A9778164F7}" type="slidenum">
              <a:rPr lang="uk-UA" smtClean="0"/>
              <a:pPr/>
              <a:t>32</a:t>
            </a:fld>
            <a:endParaRPr lang="uk-UA" dirty="0"/>
          </a:p>
        </p:txBody>
      </p:sp>
      <p:sp>
        <p:nvSpPr>
          <p:cNvPr id="5" name="Title 4">
            <a:extLst>
              <a:ext uri="{FF2B5EF4-FFF2-40B4-BE49-F238E27FC236}">
                <a16:creationId xmlns:a16="http://schemas.microsoft.com/office/drawing/2014/main" id="{36EC3035-173C-4500-AD1D-A0D9B5F5D584}"/>
              </a:ext>
            </a:extLst>
          </p:cNvPr>
          <p:cNvSpPr>
            <a:spLocks noGrp="1"/>
          </p:cNvSpPr>
          <p:nvPr>
            <p:ph type="title"/>
          </p:nvPr>
        </p:nvSpPr>
        <p:spPr>
          <a:xfrm>
            <a:off x="457200" y="342900"/>
            <a:ext cx="8435280" cy="960919"/>
          </a:xfrm>
        </p:spPr>
        <p:txBody>
          <a:bodyPr>
            <a:noAutofit/>
          </a:bodyPr>
          <a:lstStyle/>
          <a:p>
            <a:r>
              <a:rPr lang="en-US" sz="2000" dirty="0"/>
              <a:t>Panel discussion with Rob Hemmings, Anja Schiel, Kit Roes, </a:t>
            </a:r>
            <a:r>
              <a:rPr lang="en-US" sz="2000" dirty="0" err="1"/>
              <a:t>Aloka</a:t>
            </a:r>
            <a:r>
              <a:rPr lang="en-US" sz="2000" dirty="0"/>
              <a:t> Chakravarty, John Johnston, Yuki Ando, Rajeshwari </a:t>
            </a:r>
            <a:r>
              <a:rPr lang="en-US" sz="2000" dirty="0" err="1"/>
              <a:t>Sridhara</a:t>
            </a:r>
            <a:r>
              <a:rPr lang="en-US" sz="2000" dirty="0"/>
              <a:t> </a:t>
            </a:r>
            <a:br>
              <a:rPr lang="en-US" sz="2000" dirty="0"/>
            </a:br>
            <a:r>
              <a:rPr lang="en-US" sz="1400" b="0" i="1" dirty="0">
                <a:latin typeface="+mn-lt"/>
              </a:rPr>
              <a:t>Session chairs: Emmanuel Zuber (Novartis) and Benjamin Hofner (PEI)</a:t>
            </a:r>
            <a:br>
              <a:rPr lang="en-US" sz="1400" b="0" i="1" dirty="0">
                <a:latin typeface="+mn-lt"/>
              </a:rPr>
            </a:br>
            <a:endParaRPr lang="en-US" sz="1400" b="0" i="1" dirty="0">
              <a:latin typeface="+mn-lt"/>
            </a:endParaRPr>
          </a:p>
        </p:txBody>
      </p:sp>
      <p:sp>
        <p:nvSpPr>
          <p:cNvPr id="6" name="TextBox 5">
            <a:extLst>
              <a:ext uri="{FF2B5EF4-FFF2-40B4-BE49-F238E27FC236}">
                <a16:creationId xmlns:a16="http://schemas.microsoft.com/office/drawing/2014/main" id="{7BE0C17C-CEE9-48A2-A997-AF6EB4036E6C}"/>
              </a:ext>
            </a:extLst>
          </p:cNvPr>
          <p:cNvSpPr txBox="1"/>
          <p:nvPr/>
        </p:nvSpPr>
        <p:spPr>
          <a:xfrm>
            <a:off x="395536" y="2283718"/>
            <a:ext cx="8145026" cy="150810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recording from </a:t>
            </a:r>
            <a:r>
              <a:rPr lang="en-US" sz="1600" b="1" dirty="0">
                <a:solidFill>
                  <a:srgbClr val="000000"/>
                </a:solidFill>
                <a:latin typeface="Arial" panose="020B0604020202020204"/>
              </a:rPr>
              <a:t>1:09</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:45 – 1:16:20 </a:t>
            </a:r>
            <a:r>
              <a:rPr kumimoji="0" lang="en-US" sz="1600" b="1" i="0" u="none" strike="noStrike" kern="1200" cap="none" spc="0" normalizeH="0" baseline="0" noProof="0" dirty="0" err="1">
                <a:ln>
                  <a:noFill/>
                </a:ln>
                <a:solidFill>
                  <a:srgbClr val="000000"/>
                </a:solidFill>
                <a:effectLst/>
                <a:uLnTx/>
                <a:uFillTx/>
                <a:latin typeface="Arial" panose="020B0604020202020204"/>
                <a:ea typeface="+mn-ea"/>
                <a:cs typeface="+mn-cs"/>
              </a:rPr>
              <a:t>hr</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 </a:t>
            </a:r>
            <a:r>
              <a:rPr kumimoji="0" lang="en-US" sz="1600" i="0" u="none" strike="noStrike" kern="1200" cap="none" spc="0" normalizeH="0" baseline="0" noProof="0" dirty="0">
                <a:ln>
                  <a:noFill/>
                </a:ln>
                <a:solidFill>
                  <a:srgbClr val="000000"/>
                </a:solidFill>
                <a:effectLst/>
                <a:uLnTx/>
                <a:uFillTx/>
                <a:latin typeface="Arial" panose="020B0604020202020204"/>
                <a:ea typeface="+mn-ea"/>
                <a:cs typeface="+mn-cs"/>
              </a:rPr>
              <a:t>Rob Hemmings: some reflections</a:t>
            </a:r>
          </a:p>
          <a:p>
            <a:pPr marL="285750" indent="-285750">
              <a:buFont typeface="Arial" panose="020B0604020202020204" pitchFamily="34" charset="0"/>
              <a:buChar char="•"/>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recording from </a:t>
            </a:r>
            <a:r>
              <a:rPr lang="en-US" sz="1600" b="1" dirty="0">
                <a:solidFill>
                  <a:srgbClr val="000000"/>
                </a:solidFill>
                <a:latin typeface="Arial" panose="020B0604020202020204"/>
              </a:rPr>
              <a:t>1:16</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:33 – 1:20:57 </a:t>
            </a:r>
            <a:r>
              <a:rPr kumimoji="0" lang="en-US" sz="1600" b="1" i="0" u="none" strike="noStrike" kern="1200" cap="none" spc="0" normalizeH="0" baseline="0" noProof="0" dirty="0" err="1">
                <a:ln>
                  <a:noFill/>
                </a:ln>
                <a:solidFill>
                  <a:srgbClr val="000000"/>
                </a:solidFill>
                <a:effectLst/>
                <a:uLnTx/>
                <a:uFillTx/>
                <a:latin typeface="Arial" panose="020B0604020202020204"/>
                <a:ea typeface="+mn-ea"/>
                <a:cs typeface="+mn-cs"/>
              </a:rPr>
              <a:t>hr</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 </a:t>
            </a:r>
            <a:r>
              <a:rPr kumimoji="0" lang="en-US" sz="1600" i="0" u="none" strike="noStrike" kern="1200" cap="none" spc="0" normalizeH="0" baseline="0" noProof="0" dirty="0">
                <a:ln>
                  <a:noFill/>
                </a:ln>
                <a:solidFill>
                  <a:srgbClr val="000000"/>
                </a:solidFill>
                <a:effectLst/>
                <a:uLnTx/>
                <a:uFillTx/>
                <a:latin typeface="Arial" panose="020B0604020202020204"/>
                <a:ea typeface="+mn-ea"/>
                <a:cs typeface="+mn-cs"/>
              </a:rPr>
              <a:t>Kit Roes: some reflections</a:t>
            </a:r>
          </a:p>
          <a:p>
            <a:pPr marL="285750" indent="-285750">
              <a:buFont typeface="Arial" panose="020B0604020202020204" pitchFamily="34" charset="0"/>
              <a:buChar char="•"/>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recording from </a:t>
            </a:r>
            <a:r>
              <a:rPr lang="en-US" sz="1600" b="1" dirty="0">
                <a:solidFill>
                  <a:srgbClr val="000000"/>
                </a:solidFill>
                <a:latin typeface="Arial" panose="020B0604020202020204"/>
              </a:rPr>
              <a:t>1:21</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:00 – 1:25:52 </a:t>
            </a:r>
            <a:r>
              <a:rPr kumimoji="0" lang="en-US" sz="1600" b="1" i="0" u="none" strike="noStrike" kern="1200" cap="none" spc="0" normalizeH="0" baseline="0" noProof="0" dirty="0" err="1">
                <a:ln>
                  <a:noFill/>
                </a:ln>
                <a:solidFill>
                  <a:srgbClr val="000000"/>
                </a:solidFill>
                <a:effectLst/>
                <a:uLnTx/>
                <a:uFillTx/>
                <a:latin typeface="Arial" panose="020B0604020202020204"/>
                <a:ea typeface="+mn-ea"/>
                <a:cs typeface="+mn-cs"/>
              </a:rPr>
              <a:t>hr</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 </a:t>
            </a:r>
            <a:r>
              <a:rPr kumimoji="0" lang="en-US" sz="1600" i="0" u="none" strike="noStrike" kern="1200" cap="none" spc="0" normalizeH="0" baseline="0" noProof="0" dirty="0">
                <a:ln>
                  <a:noFill/>
                </a:ln>
                <a:solidFill>
                  <a:srgbClr val="000000"/>
                </a:solidFill>
                <a:effectLst/>
                <a:uLnTx/>
                <a:uFillTx/>
                <a:latin typeface="Arial" panose="020B0604020202020204"/>
                <a:ea typeface="+mn-ea"/>
                <a:cs typeface="+mn-cs"/>
              </a:rPr>
              <a:t>Anja Schiel: some reflections</a:t>
            </a:r>
          </a:p>
          <a:p>
            <a:pPr marL="285750" indent="-285750">
              <a:buFont typeface="Arial" panose="020B0604020202020204" pitchFamily="34" charset="0"/>
              <a:buChar char="•"/>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recording from </a:t>
            </a:r>
            <a:r>
              <a:rPr lang="en-US" sz="1600" b="1" dirty="0">
                <a:solidFill>
                  <a:srgbClr val="000000"/>
                </a:solidFill>
                <a:latin typeface="Arial" panose="020B0604020202020204"/>
              </a:rPr>
              <a:t>1:26</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:26 – 1:27:51 </a:t>
            </a:r>
            <a:r>
              <a:rPr kumimoji="0" lang="en-US" sz="1600" b="1" i="0" u="none" strike="noStrike" kern="1200" cap="none" spc="0" normalizeH="0" baseline="0" noProof="0" dirty="0" err="1">
                <a:ln>
                  <a:noFill/>
                </a:ln>
                <a:solidFill>
                  <a:srgbClr val="000000"/>
                </a:solidFill>
                <a:effectLst/>
                <a:uLnTx/>
                <a:uFillTx/>
                <a:latin typeface="Arial" panose="020B0604020202020204"/>
                <a:ea typeface="+mn-ea"/>
                <a:cs typeface="+mn-cs"/>
              </a:rPr>
              <a:t>hr</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 </a:t>
            </a:r>
            <a:r>
              <a:rPr lang="en-US" sz="1600" dirty="0"/>
              <a:t>John Johnston</a:t>
            </a:r>
            <a:r>
              <a:rPr kumimoji="0" lang="en-US" sz="1600" i="0" u="none" strike="noStrike" kern="1200" cap="none" spc="0" normalizeH="0" baseline="0" noProof="0" dirty="0">
                <a:ln>
                  <a:noFill/>
                </a:ln>
                <a:solidFill>
                  <a:srgbClr val="000000"/>
                </a:solidFill>
                <a:effectLst/>
                <a:uLnTx/>
                <a:uFillTx/>
                <a:latin typeface="Arial" panose="020B0604020202020204"/>
                <a:ea typeface="+mn-ea"/>
                <a:cs typeface="+mn-cs"/>
              </a:rPr>
              <a:t>: some reflections</a:t>
            </a:r>
            <a:endParaRPr kumimoji="0" lang="en-US" sz="1600" b="0" i="0" u="none" strike="noStrike" kern="1200" cap="none" spc="0" normalizeH="0" baseline="0" noProof="0" dirty="0">
              <a:ln>
                <a:noFill/>
              </a:ln>
              <a:solidFill>
                <a:srgbClr val="000000"/>
              </a:solidFill>
              <a:effectLst/>
              <a:uLnTx/>
              <a:uFillTx/>
              <a:latin typeface="Arial" panose="020B0604020202020204"/>
              <a:ea typeface="+mn-ea"/>
              <a:cs typeface="+mn-cs"/>
            </a:endParaRPr>
          </a:p>
          <a:p>
            <a:endParaRPr lang="de-CH" sz="1200" b="1" dirty="0"/>
          </a:p>
        </p:txBody>
      </p:sp>
    </p:spTree>
    <p:extLst>
      <p:ext uri="{BB962C8B-B14F-4D97-AF65-F5344CB8AC3E}">
        <p14:creationId xmlns:p14="http://schemas.microsoft.com/office/powerpoint/2010/main" val="8038365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DBE23-6D91-4463-9432-CDD7733F791D}"/>
              </a:ext>
            </a:extLst>
          </p:cNvPr>
          <p:cNvSpPr>
            <a:spLocks noGrp="1"/>
          </p:cNvSpPr>
          <p:nvPr>
            <p:ph type="title"/>
          </p:nvPr>
        </p:nvSpPr>
        <p:spPr>
          <a:xfrm>
            <a:off x="457200" y="342900"/>
            <a:ext cx="8291264" cy="1077218"/>
          </a:xfrm>
        </p:spPr>
        <p:txBody>
          <a:bodyPr>
            <a:noAutofit/>
          </a:bodyPr>
          <a:lstStyle/>
          <a:p>
            <a:r>
              <a:rPr lang="en-US" sz="2000" dirty="0"/>
              <a:t>Short topic session: three short topics, presentation on 2 slides, get input from panel (= all regulators)</a:t>
            </a:r>
            <a:br>
              <a:rPr lang="en-US" sz="2000" dirty="0"/>
            </a:br>
            <a:r>
              <a:rPr lang="en-US" sz="1400" b="0" i="1" dirty="0">
                <a:latin typeface="+mn-lt"/>
              </a:rPr>
              <a:t>Session chairs: </a:t>
            </a:r>
            <a:r>
              <a:rPr lang="en-US" sz="1400" b="0" i="1" dirty="0" err="1">
                <a:latin typeface="+mn-lt"/>
              </a:rPr>
              <a:t>Uli</a:t>
            </a:r>
            <a:r>
              <a:rPr lang="en-US" sz="1400" b="0" i="1" dirty="0">
                <a:latin typeface="+mn-lt"/>
              </a:rPr>
              <a:t> Burger (Roche) and Armin Koch (University Hannover &amp; EMA)</a:t>
            </a:r>
            <a:br>
              <a:rPr lang="en-US" sz="1400" b="0" i="1" dirty="0">
                <a:latin typeface="+mn-lt"/>
              </a:rPr>
            </a:br>
            <a:r>
              <a:rPr lang="en-US" sz="1400" b="0" i="1" dirty="0">
                <a:latin typeface="+mn-lt"/>
              </a:rPr>
              <a:t/>
            </a:r>
            <a:br>
              <a:rPr lang="en-US" sz="1400" b="0" i="1" dirty="0">
                <a:latin typeface="+mn-lt"/>
              </a:rPr>
            </a:br>
            <a:r>
              <a:rPr lang="de-CH" sz="2000" dirty="0"/>
              <a:t/>
            </a:r>
            <a:br>
              <a:rPr lang="de-CH" sz="2000" dirty="0"/>
            </a:br>
            <a:r>
              <a:rPr lang="de-CH" sz="2000" dirty="0"/>
              <a:t/>
            </a:r>
            <a:br>
              <a:rPr lang="de-CH" sz="2000" dirty="0"/>
            </a:br>
            <a:r>
              <a:rPr lang="de-CH" sz="2000" dirty="0"/>
              <a:t/>
            </a:r>
            <a:br>
              <a:rPr lang="de-CH" sz="2000" dirty="0"/>
            </a:br>
            <a:endParaRPr lang="de-CH" sz="2000" dirty="0"/>
          </a:p>
        </p:txBody>
      </p:sp>
      <p:sp>
        <p:nvSpPr>
          <p:cNvPr id="4" name="Slide Number Placeholder 3">
            <a:extLst>
              <a:ext uri="{FF2B5EF4-FFF2-40B4-BE49-F238E27FC236}">
                <a16:creationId xmlns:a16="http://schemas.microsoft.com/office/drawing/2014/main" id="{B133C278-5769-4C97-BA87-7701D5061572}"/>
              </a:ext>
            </a:extLst>
          </p:cNvPr>
          <p:cNvSpPr>
            <a:spLocks noGrp="1"/>
          </p:cNvSpPr>
          <p:nvPr>
            <p:ph type="sldNum" sz="quarter" idx="11"/>
          </p:nvPr>
        </p:nvSpPr>
        <p:spPr/>
        <p:txBody>
          <a:bodyPr/>
          <a:lstStyle/>
          <a:p>
            <a:fld id="{47547CF9-5B10-D24F-A8D7-45A9778164F7}" type="slidenum">
              <a:rPr lang="uk-UA" smtClean="0"/>
              <a:pPr/>
              <a:t>33</a:t>
            </a:fld>
            <a:endParaRPr lang="uk-UA" dirty="0"/>
          </a:p>
        </p:txBody>
      </p:sp>
      <p:sp>
        <p:nvSpPr>
          <p:cNvPr id="7" name="TextBox 6">
            <a:extLst>
              <a:ext uri="{FF2B5EF4-FFF2-40B4-BE49-F238E27FC236}">
                <a16:creationId xmlns:a16="http://schemas.microsoft.com/office/drawing/2014/main" id="{11726033-1234-41C0-AACA-D51EB3F2D286}"/>
              </a:ext>
            </a:extLst>
          </p:cNvPr>
          <p:cNvSpPr txBox="1"/>
          <p:nvPr/>
        </p:nvSpPr>
        <p:spPr>
          <a:xfrm>
            <a:off x="457200" y="1275606"/>
            <a:ext cx="8229600" cy="338554"/>
          </a:xfrm>
          <a:prstGeom prst="rect">
            <a:avLst/>
          </a:prstGeom>
          <a:noFill/>
        </p:spPr>
        <p:txBody>
          <a:bodyPr wrap="square">
            <a:spAutoFit/>
          </a:bodyPr>
          <a:lstStyle/>
          <a:p>
            <a:pPr marL="0" indent="0">
              <a:buNone/>
            </a:pPr>
            <a:r>
              <a:rPr lang="en-US" sz="1600" b="1" dirty="0"/>
              <a:t>Recording Link: </a:t>
            </a:r>
            <a:r>
              <a:rPr lang="en-US" sz="1600" dirty="0">
                <a:solidFill>
                  <a:srgbClr val="5291DD"/>
                </a:solidFill>
                <a:hlinkClick r:id="rId2">
                  <a:extLst>
                    <a:ext uri="{A12FA001-AC4F-418D-AE19-62706E023703}">
                      <ahyp:hlinkClr xmlns:ahyp="http://schemas.microsoft.com/office/drawing/2018/hyperlinkcolor" xmlns="" val="tx"/>
                    </a:ext>
                  </a:extLst>
                </a:hlinkClick>
              </a:rPr>
              <a:t>Short topic session &amp; Closure</a:t>
            </a:r>
            <a:endParaRPr lang="en-US" sz="1600" dirty="0">
              <a:solidFill>
                <a:srgbClr val="5291DD"/>
              </a:solidFill>
            </a:endParaRPr>
          </a:p>
        </p:txBody>
      </p:sp>
      <p:sp>
        <p:nvSpPr>
          <p:cNvPr id="8" name="TextBox 7">
            <a:extLst>
              <a:ext uri="{FF2B5EF4-FFF2-40B4-BE49-F238E27FC236}">
                <a16:creationId xmlns:a16="http://schemas.microsoft.com/office/drawing/2014/main" id="{11FD00B4-ADCF-4C2C-B799-0A1A2E3FD327}"/>
              </a:ext>
            </a:extLst>
          </p:cNvPr>
          <p:cNvSpPr txBox="1"/>
          <p:nvPr/>
        </p:nvSpPr>
        <p:spPr>
          <a:xfrm>
            <a:off x="477483" y="1707654"/>
            <a:ext cx="8342989" cy="3262432"/>
          </a:xfrm>
          <a:prstGeom prst="rect">
            <a:avLst/>
          </a:prstGeom>
          <a:noFill/>
        </p:spPr>
        <p:txBody>
          <a:bodyPr wrap="square" rtlCol="0">
            <a:spAutoFit/>
          </a:bodyPr>
          <a:lstStyle/>
          <a:p>
            <a:pPr marL="341313" marR="0" lvl="0" indent="-341313" algn="l" defTabSz="914400" rtl="0" eaLnBrk="1" fontAlgn="auto" latinLnBrk="0" hangingPunct="1">
              <a:lnSpc>
                <a:spcPct val="100000"/>
              </a:lnSpc>
              <a:spcBef>
                <a:spcPts val="900"/>
              </a:spcBef>
              <a:spcAft>
                <a:spcPts val="0"/>
              </a:spcAft>
              <a:buClrTx/>
              <a:buSzPct val="100000"/>
              <a:buFont typeface="+mj-lt"/>
              <a:buAutoNum type="arabicPeriod"/>
              <a:tabLst>
                <a:tab pos="3998913" algn="r"/>
                <a:tab pos="8229600" algn="r"/>
              </a:tabLst>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Talk 1 &amp; discussion (recording from 01:37 – 22:17 min): </a:t>
            </a:r>
            <a:r>
              <a:rPr lang="de-CH" sz="1600" dirty="0"/>
              <a:t>Stefan </a:t>
            </a:r>
            <a:r>
              <a:rPr lang="de-CH" sz="1600" dirty="0" err="1"/>
              <a:t>Wojciekowski</a:t>
            </a:r>
            <a:r>
              <a:rPr lang="de-CH" sz="1600" dirty="0"/>
              <a:t> (</a:t>
            </a:r>
            <a:r>
              <a:rPr lang="de-CH" sz="1600" dirty="0" err="1"/>
              <a:t>BoehringerIngelheim</a:t>
            </a:r>
            <a:r>
              <a:rPr lang="de-CH" sz="1600" dirty="0"/>
              <a:t>): </a:t>
            </a:r>
            <a:r>
              <a:rPr lang="de-CH" sz="1600" dirty="0" err="1"/>
              <a:t>Bayesian</a:t>
            </a:r>
            <a:r>
              <a:rPr lang="de-CH" sz="1600" dirty="0"/>
              <a:t> </a:t>
            </a:r>
            <a:r>
              <a:rPr lang="de-CH" sz="1600" dirty="0" err="1"/>
              <a:t>borrowing</a:t>
            </a:r>
            <a:r>
              <a:rPr lang="de-CH" sz="1600" dirty="0"/>
              <a:t> from </a:t>
            </a:r>
            <a:r>
              <a:rPr lang="de-CH" sz="1600" dirty="0" err="1"/>
              <a:t>simulated</a:t>
            </a:r>
            <a:r>
              <a:rPr lang="de-CH" sz="1600" dirty="0"/>
              <a:t> </a:t>
            </a:r>
            <a:r>
              <a:rPr lang="de-CH" sz="1600" dirty="0" err="1"/>
              <a:t>paediatric</a:t>
            </a:r>
            <a:r>
              <a:rPr lang="de-CH" sz="1600" dirty="0"/>
              <a:t> </a:t>
            </a:r>
            <a:r>
              <a:rPr lang="de-CH" sz="1600" dirty="0" err="1"/>
              <a:t>patients</a:t>
            </a:r>
            <a:r>
              <a:rPr lang="de-CH" sz="1600" dirty="0"/>
              <a:t> </a:t>
            </a:r>
            <a:r>
              <a:rPr lang="de-CH" sz="1600" dirty="0" err="1"/>
              <a:t>with</a:t>
            </a:r>
            <a:r>
              <a:rPr lang="de-CH" sz="1600" dirty="0"/>
              <a:t> type 2 </a:t>
            </a:r>
            <a:r>
              <a:rPr lang="de-CH" sz="1600" dirty="0" err="1"/>
              <a:t>diabetes</a:t>
            </a:r>
            <a:r>
              <a:rPr lang="de-CH" sz="1600" dirty="0"/>
              <a:t> mellitus</a:t>
            </a:r>
            <a:endParaRPr kumimoji="0" lang="en-US" sz="1600" b="0" i="0" u="none" strike="noStrike" kern="1200" cap="none" spc="0" normalizeH="0" baseline="0" noProof="0" dirty="0">
              <a:ln>
                <a:noFill/>
              </a:ln>
              <a:solidFill>
                <a:srgbClr val="000000"/>
              </a:solidFill>
              <a:effectLst/>
              <a:uLnTx/>
              <a:uFillTx/>
              <a:latin typeface="Arial" panose="020B0604020202020204"/>
              <a:ea typeface="+mn-ea"/>
              <a:cs typeface="+mn-cs"/>
            </a:endParaRPr>
          </a:p>
          <a:p>
            <a:pPr marL="341313" marR="0" lvl="0" indent="-341313" algn="l" defTabSz="914400" rtl="0" eaLnBrk="1" fontAlgn="auto" latinLnBrk="0" hangingPunct="1">
              <a:lnSpc>
                <a:spcPct val="100000"/>
              </a:lnSpc>
              <a:spcBef>
                <a:spcPts val="900"/>
              </a:spcBef>
              <a:spcAft>
                <a:spcPts val="0"/>
              </a:spcAft>
              <a:buClrTx/>
              <a:buSzPct val="100000"/>
              <a:buFont typeface="+mj-lt"/>
              <a:buAutoNum type="arabicPeriod"/>
              <a:tabLst>
                <a:tab pos="3998913" algn="r"/>
                <a:tab pos="8229600" algn="r"/>
              </a:tabLst>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Talk 2 &amp; discussion (recording from 22:47 – 37:00 min ): </a:t>
            </a:r>
            <a:r>
              <a:rPr kumimoji="0" lang="en-US" sz="1600" i="0" u="none" strike="noStrike" kern="1200" cap="none" spc="0" normalizeH="0" baseline="0" noProof="0" dirty="0">
                <a:ln>
                  <a:noFill/>
                </a:ln>
                <a:solidFill>
                  <a:srgbClr val="000000"/>
                </a:solidFill>
                <a:effectLst/>
                <a:uLnTx/>
                <a:uFillTx/>
                <a:latin typeface="Arial" panose="020B0604020202020204"/>
                <a:ea typeface="+mn-ea"/>
                <a:cs typeface="+mn-cs"/>
              </a:rPr>
              <a:t>Björn Holzhauer (Novartis)</a:t>
            </a:r>
            <a:r>
              <a:rPr lang="en-US" sz="1600" dirty="0"/>
              <a:t>: Adjustment for prognostic covariates in RCTs: what is the idea?</a:t>
            </a:r>
          </a:p>
          <a:p>
            <a:pPr marL="341313" marR="0" lvl="0" indent="-341313" algn="l" defTabSz="914400" rtl="0" eaLnBrk="1" fontAlgn="auto" latinLnBrk="0" hangingPunct="1">
              <a:lnSpc>
                <a:spcPct val="100000"/>
              </a:lnSpc>
              <a:spcBef>
                <a:spcPts val="900"/>
              </a:spcBef>
              <a:spcAft>
                <a:spcPts val="0"/>
              </a:spcAft>
              <a:buClrTx/>
              <a:buSzPct val="100000"/>
              <a:buFont typeface="+mj-lt"/>
              <a:buAutoNum type="arabicPeriod"/>
              <a:tabLst>
                <a:tab pos="3998913" algn="r"/>
                <a:tab pos="8229600" algn="r"/>
              </a:tabLst>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Talk </a:t>
            </a:r>
            <a:r>
              <a:rPr lang="en-US" sz="1600" b="1" dirty="0">
                <a:solidFill>
                  <a:srgbClr val="000000"/>
                </a:solidFill>
                <a:latin typeface="Arial" panose="020B0604020202020204"/>
              </a:rPr>
              <a:t>3 </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&amp; discussion (recording from 37:40 – 50:19 min ): </a:t>
            </a:r>
            <a:r>
              <a:rPr lang="en-US" sz="1600" dirty="0"/>
              <a:t>Andrea Schulze (Bayer): Methodological aspects of the war in Ukraine for clinical trials</a:t>
            </a:r>
            <a:endParaRPr lang="en-US" sz="1600" b="1" dirty="0">
              <a:solidFill>
                <a:srgbClr val="000000"/>
              </a:solidFill>
              <a:latin typeface="Arial" panose="020B0604020202020204"/>
            </a:endParaRPr>
          </a:p>
          <a:p>
            <a:pPr marL="341313" marR="0" lvl="0" indent="-341313" algn="l" defTabSz="914400" rtl="0" eaLnBrk="1" fontAlgn="auto" latinLnBrk="0" hangingPunct="1">
              <a:lnSpc>
                <a:spcPct val="100000"/>
              </a:lnSpc>
              <a:spcBef>
                <a:spcPts val="900"/>
              </a:spcBef>
              <a:spcAft>
                <a:spcPts val="0"/>
              </a:spcAft>
              <a:buClrTx/>
              <a:buSzPct val="100000"/>
              <a:buFont typeface="+mj-lt"/>
              <a:buAutoNum type="arabicPeriod"/>
              <a:tabLst>
                <a:tab pos="3998913" algn="r"/>
                <a:tab pos="8229600" algn="r"/>
              </a:tabLst>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Talk 4</a:t>
            </a:r>
            <a:r>
              <a:rPr lang="en-US" sz="1600" b="1" dirty="0">
                <a:solidFill>
                  <a:srgbClr val="000000"/>
                </a:solidFill>
                <a:latin typeface="Arial" panose="020B0604020202020204"/>
              </a:rPr>
              <a:t> </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&amp; discussion (recording from 50:42 min – 1:08:45 </a:t>
            </a:r>
            <a:r>
              <a:rPr kumimoji="0" lang="en-US" sz="1600" b="1" i="0" u="none" strike="noStrike" kern="1200" cap="none" spc="0" normalizeH="0" baseline="0" noProof="0" dirty="0" err="1">
                <a:ln>
                  <a:noFill/>
                </a:ln>
                <a:solidFill>
                  <a:srgbClr val="000000"/>
                </a:solidFill>
                <a:effectLst/>
                <a:uLnTx/>
                <a:uFillTx/>
                <a:latin typeface="Arial" panose="020B0604020202020204"/>
                <a:ea typeface="+mn-ea"/>
                <a:cs typeface="+mn-cs"/>
              </a:rPr>
              <a:t>hr</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 </a:t>
            </a:r>
            <a:r>
              <a:rPr lang="en-US" sz="1600" dirty="0"/>
              <a:t>Armin Koch (Institute for Biometrics): Type-1-Error: The expectation or the “new normal”?</a:t>
            </a:r>
          </a:p>
          <a:p>
            <a:pPr marL="341313" indent="-341313">
              <a:spcBef>
                <a:spcPts val="900"/>
              </a:spcBef>
              <a:buSzPct val="100000"/>
              <a:buFont typeface="+mj-lt"/>
              <a:buAutoNum type="arabicPeriod"/>
              <a:tabLst>
                <a:tab pos="3998913" algn="r"/>
                <a:tab pos="8229600" algn="r"/>
              </a:tabLst>
              <a:defRPr/>
            </a:pP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Talk 5</a:t>
            </a:r>
            <a:r>
              <a:rPr lang="en-US" sz="1600" b="1" dirty="0">
                <a:solidFill>
                  <a:srgbClr val="000000"/>
                </a:solidFill>
                <a:latin typeface="Arial" panose="020B0604020202020204"/>
              </a:rPr>
              <a:t> </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&amp; discussion (recording from 1:09:25 – 1:25:00 </a:t>
            </a:r>
            <a:r>
              <a:rPr kumimoji="0" lang="en-US" sz="1600" b="1" i="0" u="none" strike="noStrike" kern="1200" cap="none" spc="0" normalizeH="0" baseline="0" noProof="0" dirty="0" err="1">
                <a:ln>
                  <a:noFill/>
                </a:ln>
                <a:solidFill>
                  <a:srgbClr val="000000"/>
                </a:solidFill>
                <a:effectLst/>
                <a:uLnTx/>
                <a:uFillTx/>
                <a:latin typeface="Arial" panose="020B0604020202020204"/>
                <a:ea typeface="+mn-ea"/>
                <a:cs typeface="+mn-cs"/>
              </a:rPr>
              <a:t>hr</a:t>
            </a:r>
            <a:r>
              <a:rPr kumimoji="0" lang="en-US" sz="1600" b="1" i="0" u="none" strike="noStrike" kern="1200" cap="none" spc="0" normalizeH="0" baseline="0" noProof="0" dirty="0">
                <a:ln>
                  <a:noFill/>
                </a:ln>
                <a:solidFill>
                  <a:srgbClr val="000000"/>
                </a:solidFill>
                <a:effectLst/>
                <a:uLnTx/>
                <a:uFillTx/>
                <a:latin typeface="Arial" panose="020B0604020202020204"/>
                <a:ea typeface="+mn-ea"/>
                <a:cs typeface="+mn-cs"/>
              </a:rPr>
              <a:t>): </a:t>
            </a:r>
            <a:r>
              <a:rPr lang="en-US" sz="1600" dirty="0"/>
              <a:t>Vivian </a:t>
            </a:r>
            <a:r>
              <a:rPr lang="en-US" sz="1600" dirty="0" err="1"/>
              <a:t>Lanius</a:t>
            </a:r>
            <a:r>
              <a:rPr lang="en-US" sz="1600" dirty="0"/>
              <a:t> (Bayer): Causal (?) </a:t>
            </a:r>
            <a:r>
              <a:rPr lang="en-US" sz="1600" dirty="0" err="1"/>
              <a:t>estimands</a:t>
            </a:r>
            <a:r>
              <a:rPr lang="en-US" sz="1600" dirty="0"/>
              <a:t> for time-to-event endpoints</a:t>
            </a:r>
            <a:endParaRPr kumimoji="0" lang="en-US" sz="16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Tree>
    <p:extLst>
      <p:ext uri="{BB962C8B-B14F-4D97-AF65-F5344CB8AC3E}">
        <p14:creationId xmlns:p14="http://schemas.microsoft.com/office/powerpoint/2010/main" val="13859613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F1EDD-91C7-4E3B-A5ED-1CD8FAA5D6A0}"/>
              </a:ext>
            </a:extLst>
          </p:cNvPr>
          <p:cNvSpPr>
            <a:spLocks noGrp="1"/>
          </p:cNvSpPr>
          <p:nvPr>
            <p:ph type="sldNum" sz="quarter" idx="11"/>
          </p:nvPr>
        </p:nvSpPr>
        <p:spPr/>
        <p:txBody>
          <a:bodyPr/>
          <a:lstStyle/>
          <a:p>
            <a:fld id="{47547CF9-5B10-D24F-A8D7-45A9778164F7}" type="slidenum">
              <a:rPr lang="uk-UA" smtClean="0"/>
              <a:pPr/>
              <a:t>34</a:t>
            </a:fld>
            <a:endParaRPr lang="uk-UA" dirty="0"/>
          </a:p>
        </p:txBody>
      </p:sp>
      <p:sp>
        <p:nvSpPr>
          <p:cNvPr id="3" name="Text Placeholder 2">
            <a:extLst>
              <a:ext uri="{FF2B5EF4-FFF2-40B4-BE49-F238E27FC236}">
                <a16:creationId xmlns:a16="http://schemas.microsoft.com/office/drawing/2014/main" id="{6F7509E5-18E3-419E-9C27-0F3940E43CEC}"/>
              </a:ext>
            </a:extLst>
          </p:cNvPr>
          <p:cNvSpPr>
            <a:spLocks noGrp="1"/>
          </p:cNvSpPr>
          <p:nvPr>
            <p:ph type="body" sz="quarter" idx="12"/>
          </p:nvPr>
        </p:nvSpPr>
        <p:spPr/>
        <p:txBody>
          <a:bodyPr/>
          <a:lstStyle/>
          <a:p>
            <a:r>
              <a:rPr lang="de-CH" b="1" dirty="0"/>
              <a:t>Feedback &amp; </a:t>
            </a:r>
            <a:r>
              <a:rPr lang="de-CH" b="1" dirty="0" err="1"/>
              <a:t>Learnings</a:t>
            </a:r>
            <a:r>
              <a:rPr lang="de-CH" b="1" dirty="0"/>
              <a:t>: </a:t>
            </a:r>
          </a:p>
          <a:p>
            <a:r>
              <a:rPr lang="de-CH" b="1" dirty="0" err="1"/>
              <a:t>day</a:t>
            </a:r>
            <a:r>
              <a:rPr lang="de-CH" b="1" dirty="0"/>
              <a:t> 2 </a:t>
            </a:r>
            <a:r>
              <a:rPr lang="de-CH" b="1" dirty="0" err="1"/>
              <a:t>afternoon</a:t>
            </a:r>
            <a:endParaRPr lang="de-CH" b="1" dirty="0"/>
          </a:p>
        </p:txBody>
      </p:sp>
    </p:spTree>
    <p:extLst>
      <p:ext uri="{BB962C8B-B14F-4D97-AF65-F5344CB8AC3E}">
        <p14:creationId xmlns:p14="http://schemas.microsoft.com/office/powerpoint/2010/main" val="39446810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275607"/>
            <a:ext cx="8229600" cy="3734544"/>
          </a:xfrm>
        </p:spPr>
        <p:txBody>
          <a:bodyPr>
            <a:normAutofit/>
          </a:bodyPr>
          <a:lstStyle/>
          <a:p>
            <a:pPr marL="0" indent="0">
              <a:buNone/>
            </a:pPr>
            <a:endParaRPr lang="en-US" sz="1200" b="1" dirty="0">
              <a:ea typeface="Times New Roman" panose="02020603050405020304" pitchFamily="18" charset="0"/>
            </a:endParaRPr>
          </a:p>
          <a:p>
            <a:pPr marL="0" indent="0">
              <a:buNone/>
            </a:pPr>
            <a:r>
              <a:rPr lang="en-US" sz="1200" b="1" dirty="0">
                <a:ea typeface="Times New Roman" panose="02020603050405020304" pitchFamily="18" charset="0"/>
              </a:rPr>
              <a:t>Feedback on day 2 afternoon session</a:t>
            </a:r>
          </a:p>
          <a:p>
            <a:pPr marL="171450" indent="-171450">
              <a:buFont typeface="Arial" panose="020B0604020202020204" pitchFamily="34" charset="0"/>
              <a:buChar char="•"/>
            </a:pPr>
            <a:r>
              <a:rPr lang="en-US" sz="1200" dirty="0">
                <a:effectLst/>
              </a:rPr>
              <a:t>this session felt the more disconnected from the rest, maybe because three were virtual speakers who may not have attended the rest of the conference and one was a clinician that may not have been in earlier talks either. He was overly critical of statistical terminology, especially the word significant. I found his candid message that superiority over placebo does not mean a therapy is successful if it doesn't make a meaningful clinical change refreshing...</a:t>
            </a:r>
          </a:p>
          <a:p>
            <a:pPr marL="171450" indent="-171450">
              <a:buFont typeface="Arial" panose="020B0604020202020204" pitchFamily="34" charset="0"/>
              <a:buChar char="•"/>
            </a:pPr>
            <a:r>
              <a:rPr lang="en-US" sz="1200" dirty="0">
                <a:effectLst/>
              </a:rPr>
              <a:t>we did not have time to reflect upon that or respond later though...so, it fell a bit flat. </a:t>
            </a:r>
          </a:p>
          <a:p>
            <a:pPr marL="171450" indent="-171450">
              <a:buFont typeface="Arial" panose="020B0604020202020204" pitchFamily="34" charset="0"/>
              <a:buChar char="•"/>
            </a:pPr>
            <a:r>
              <a:rPr lang="en-US" sz="1200" dirty="0">
                <a:effectLst/>
              </a:rPr>
              <a:t>It would have been nice to have a response or a dialog to some of his reflections</a:t>
            </a:r>
            <a:endParaRPr lang="en-US" sz="1200" b="1" dirty="0">
              <a:ea typeface="Times New Roman" panose="02020603050405020304" pitchFamily="18" charset="0"/>
            </a:endParaRPr>
          </a:p>
          <a:p>
            <a:pPr marL="0" indent="0">
              <a:buNone/>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35</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a:t>
            </a:r>
            <a:r>
              <a:rPr lang="de-CH" sz="1800" b="0" i="1" dirty="0" err="1"/>
              <a:t>Statistics</a:t>
            </a:r>
            <a:r>
              <a:rPr lang="de-CH" sz="1800" b="0" i="1" dirty="0"/>
              <a:t> </a:t>
            </a:r>
            <a:r>
              <a:rPr lang="de-CH" sz="1800" b="0" i="1" dirty="0" err="1"/>
              <a:t>view</a:t>
            </a:r>
            <a:endParaRPr lang="de-CH" dirty="0"/>
          </a:p>
        </p:txBody>
      </p:sp>
    </p:spTree>
    <p:extLst>
      <p:ext uri="{BB962C8B-B14F-4D97-AF65-F5344CB8AC3E}">
        <p14:creationId xmlns:p14="http://schemas.microsoft.com/office/powerpoint/2010/main" val="9782372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F119B5-F278-4F40-B829-2DE7C36B9B32}"/>
              </a:ext>
            </a:extLst>
          </p:cNvPr>
          <p:cNvSpPr>
            <a:spLocks noGrp="1"/>
          </p:cNvSpPr>
          <p:nvPr>
            <p:ph idx="1"/>
          </p:nvPr>
        </p:nvSpPr>
        <p:spPr>
          <a:xfrm>
            <a:off x="457200" y="1275607"/>
            <a:ext cx="8229600" cy="3734544"/>
          </a:xfrm>
        </p:spPr>
        <p:txBody>
          <a:bodyPr>
            <a:normAutofit/>
          </a:bodyPr>
          <a:lstStyle/>
          <a:p>
            <a:pPr marL="0" indent="0">
              <a:buNone/>
            </a:pPr>
            <a:endParaRPr lang="en-US" sz="1200" b="1" dirty="0">
              <a:ea typeface="Times New Roman" panose="02020603050405020304" pitchFamily="18" charset="0"/>
            </a:endParaRPr>
          </a:p>
          <a:p>
            <a:pPr marL="0" indent="0">
              <a:buNone/>
            </a:pPr>
            <a:r>
              <a:rPr lang="en-US" sz="1200" b="1" dirty="0">
                <a:ea typeface="Times New Roman" panose="02020603050405020304" pitchFamily="18" charset="0"/>
              </a:rPr>
              <a:t>Feedback on day 2 afternoon session</a:t>
            </a:r>
          </a:p>
          <a:p>
            <a:pPr marL="342900" indent="-342900">
              <a:buFont typeface="Symbol" panose="05050102010706020507" pitchFamily="18" charset="2"/>
              <a:buChar char=""/>
            </a:pPr>
            <a:r>
              <a:rPr lang="en-GB" sz="1200" dirty="0">
                <a:effectLst/>
                <a:ea typeface="Times New Roman" panose="02020603050405020304" pitchFamily="18" charset="0"/>
              </a:rPr>
              <a:t>Highlights from the Oncology centre of excellence, FDA including Project Significant</a:t>
            </a:r>
          </a:p>
          <a:p>
            <a:pPr marL="342900" indent="-342900">
              <a:buFont typeface="Symbol" panose="05050102010706020507" pitchFamily="18" charset="2"/>
              <a:buChar char=""/>
            </a:pPr>
            <a:r>
              <a:rPr lang="en-US" sz="1200" dirty="0">
                <a:effectLst/>
                <a:ea typeface="Times New Roman" panose="02020603050405020304" pitchFamily="18" charset="0"/>
              </a:rPr>
              <a:t>•The importance of clear communication from statisticians to the scientific community was noted and ensuring the message conveyed is clear without ambiguity.</a:t>
            </a:r>
            <a:r>
              <a:rPr lang="en-GB" sz="1200" dirty="0">
                <a:effectLst/>
                <a:ea typeface="Times New Roman" panose="02020603050405020304" pitchFamily="18" charset="0"/>
              </a:rPr>
              <a:t> </a:t>
            </a:r>
            <a:endParaRPr lang="de-CH" sz="1600" dirty="0">
              <a:effectLst/>
              <a:ea typeface="Calibri" panose="020F0502020204030204" pitchFamily="34" charset="0"/>
            </a:endParaRPr>
          </a:p>
          <a:p>
            <a:pPr marL="0" indent="0">
              <a:buNone/>
            </a:pPr>
            <a:endParaRPr lang="de-CH" sz="1200" dirty="0">
              <a:effectLst/>
              <a:ea typeface="Calibri" panose="020F0502020204030204" pitchFamily="34" charset="0"/>
            </a:endParaRPr>
          </a:p>
          <a:p>
            <a:pPr marL="0" lvl="0" indent="0">
              <a:buNone/>
            </a:pPr>
            <a:endParaRPr lang="de-CH" sz="1200" dirty="0">
              <a:effectLst/>
              <a:ea typeface="Calibri" panose="020F0502020204030204" pitchFamily="34" charset="0"/>
            </a:endParaRPr>
          </a:p>
          <a:p>
            <a:endParaRPr lang="de-CH" sz="1200" dirty="0"/>
          </a:p>
        </p:txBody>
      </p:sp>
      <p:sp>
        <p:nvSpPr>
          <p:cNvPr id="4" name="Slide Number Placeholder 3">
            <a:extLst>
              <a:ext uri="{FF2B5EF4-FFF2-40B4-BE49-F238E27FC236}">
                <a16:creationId xmlns:a16="http://schemas.microsoft.com/office/drawing/2014/main" id="{4FC52AF7-94E8-4DF5-89D8-D4BC7F92F918}"/>
              </a:ext>
            </a:extLst>
          </p:cNvPr>
          <p:cNvSpPr>
            <a:spLocks noGrp="1"/>
          </p:cNvSpPr>
          <p:nvPr>
            <p:ph type="sldNum" sz="quarter" idx="11"/>
          </p:nvPr>
        </p:nvSpPr>
        <p:spPr/>
        <p:txBody>
          <a:bodyPr/>
          <a:lstStyle/>
          <a:p>
            <a:fld id="{47547CF9-5B10-D24F-A8D7-45A9778164F7}" type="slidenum">
              <a:rPr lang="uk-UA" smtClean="0"/>
              <a:pPr/>
              <a:t>36</a:t>
            </a:fld>
            <a:endParaRPr lang="uk-UA" dirty="0"/>
          </a:p>
        </p:txBody>
      </p:sp>
      <p:sp>
        <p:nvSpPr>
          <p:cNvPr id="5" name="Title 4">
            <a:extLst>
              <a:ext uri="{FF2B5EF4-FFF2-40B4-BE49-F238E27FC236}">
                <a16:creationId xmlns:a16="http://schemas.microsoft.com/office/drawing/2014/main" id="{C2040A50-E489-44F5-B1C6-E4A759ABC17F}"/>
              </a:ext>
            </a:extLst>
          </p:cNvPr>
          <p:cNvSpPr>
            <a:spLocks noGrp="1"/>
          </p:cNvSpPr>
          <p:nvPr>
            <p:ph type="title"/>
          </p:nvPr>
        </p:nvSpPr>
        <p:spPr>
          <a:xfrm>
            <a:off x="457200" y="342901"/>
            <a:ext cx="8229600" cy="860698"/>
          </a:xfrm>
        </p:spPr>
        <p:txBody>
          <a:bodyPr/>
          <a:lstStyle/>
          <a:p>
            <a:r>
              <a:rPr lang="de-CH" dirty="0"/>
              <a:t>Feedback &amp; </a:t>
            </a:r>
            <a:r>
              <a:rPr lang="de-CH" dirty="0" err="1"/>
              <a:t>Learnings</a:t>
            </a:r>
            <a:r>
              <a:rPr lang="de-CH" dirty="0"/>
              <a:t> </a:t>
            </a:r>
            <a:br>
              <a:rPr lang="de-CH" dirty="0"/>
            </a:br>
            <a:r>
              <a:rPr lang="de-CH" sz="1800" b="0" i="1" dirty="0"/>
              <a:t>Industry </a:t>
            </a:r>
            <a:r>
              <a:rPr lang="de-CH" sz="1800" b="0" i="1" dirty="0" err="1"/>
              <a:t>clinical</a:t>
            </a:r>
            <a:r>
              <a:rPr lang="de-CH" sz="1800" b="0" i="1" dirty="0"/>
              <a:t> </a:t>
            </a:r>
            <a:r>
              <a:rPr lang="de-CH" sz="1800" b="0" i="1" dirty="0" err="1"/>
              <a:t>view</a:t>
            </a:r>
            <a:endParaRPr lang="de-CH" dirty="0"/>
          </a:p>
        </p:txBody>
      </p:sp>
    </p:spTree>
    <p:extLst>
      <p:ext uri="{BB962C8B-B14F-4D97-AF65-F5344CB8AC3E}">
        <p14:creationId xmlns:p14="http://schemas.microsoft.com/office/powerpoint/2010/main" val="37200860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F1EDD-91C7-4E3B-A5ED-1CD8FAA5D6A0}"/>
              </a:ext>
            </a:extLst>
          </p:cNvPr>
          <p:cNvSpPr>
            <a:spLocks noGrp="1"/>
          </p:cNvSpPr>
          <p:nvPr>
            <p:ph type="sldNum" sz="quarter" idx="11"/>
          </p:nvPr>
        </p:nvSpPr>
        <p:spPr/>
        <p:txBody>
          <a:bodyPr/>
          <a:lstStyle/>
          <a:p>
            <a:fld id="{47547CF9-5B10-D24F-A8D7-45A9778164F7}" type="slidenum">
              <a:rPr lang="uk-UA" smtClean="0"/>
              <a:pPr/>
              <a:t>37</a:t>
            </a:fld>
            <a:endParaRPr lang="uk-UA" dirty="0"/>
          </a:p>
        </p:txBody>
      </p:sp>
      <p:sp>
        <p:nvSpPr>
          <p:cNvPr id="3" name="Text Placeholder 2">
            <a:extLst>
              <a:ext uri="{FF2B5EF4-FFF2-40B4-BE49-F238E27FC236}">
                <a16:creationId xmlns:a16="http://schemas.microsoft.com/office/drawing/2014/main" id="{6F7509E5-18E3-419E-9C27-0F3940E43CEC}"/>
              </a:ext>
            </a:extLst>
          </p:cNvPr>
          <p:cNvSpPr>
            <a:spLocks noGrp="1"/>
          </p:cNvSpPr>
          <p:nvPr>
            <p:ph type="body" sz="quarter" idx="12"/>
          </p:nvPr>
        </p:nvSpPr>
        <p:spPr/>
        <p:txBody>
          <a:bodyPr/>
          <a:lstStyle/>
          <a:p>
            <a:r>
              <a:rPr lang="de-CH" sz="4800" b="1" dirty="0"/>
              <a:t>General Feedback</a:t>
            </a:r>
            <a:endParaRPr lang="de-CH" b="1" dirty="0"/>
          </a:p>
        </p:txBody>
      </p:sp>
    </p:spTree>
    <p:extLst>
      <p:ext uri="{BB962C8B-B14F-4D97-AF65-F5344CB8AC3E}">
        <p14:creationId xmlns:p14="http://schemas.microsoft.com/office/powerpoint/2010/main" val="6576542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C4BE-8F13-45B7-935A-F1C6465A9DC2}"/>
              </a:ext>
            </a:extLst>
          </p:cNvPr>
          <p:cNvSpPr>
            <a:spLocks noGrp="1"/>
          </p:cNvSpPr>
          <p:nvPr>
            <p:ph idx="1"/>
          </p:nvPr>
        </p:nvSpPr>
        <p:spPr/>
        <p:txBody>
          <a:bodyPr>
            <a:noAutofit/>
          </a:bodyPr>
          <a:lstStyle/>
          <a:p>
            <a:pPr marL="0" lvl="0" indent="0">
              <a:buNone/>
            </a:pPr>
            <a:r>
              <a:rPr lang="en-US" sz="1400" b="1" dirty="0">
                <a:effectLst/>
                <a:ea typeface="Times New Roman" panose="02020603050405020304" pitchFamily="18" charset="0"/>
              </a:rPr>
              <a:t>Some highlights</a:t>
            </a:r>
          </a:p>
          <a:p>
            <a:pPr>
              <a:buFont typeface="Arial" panose="020B0604020202020204" pitchFamily="34" charset="0"/>
              <a:buChar char="•"/>
            </a:pPr>
            <a:r>
              <a:rPr lang="en-US" sz="1400" dirty="0">
                <a:cs typeface="Arial"/>
              </a:rPr>
              <a:t>Learning about EMA Methodology WP plus new initiatives from EMA, MHRA, FDA and PMDA</a:t>
            </a:r>
            <a:endParaRPr lang="en-US" sz="1400" dirty="0"/>
          </a:p>
          <a:p>
            <a:pPr>
              <a:buFont typeface="Arial" panose="020B0604020202020204" pitchFamily="34" charset="0"/>
              <a:buChar char="•"/>
            </a:pPr>
            <a:r>
              <a:rPr lang="en-US" sz="1400" dirty="0"/>
              <a:t>Common themes: (1) Being clear about the questions we are using the data/studies to answer (2) Planning for the HTA perspectives as they may differ from the regulatory perspectives.</a:t>
            </a:r>
            <a:endParaRPr lang="en-US" sz="1400" dirty="0">
              <a:cs typeface="Arial"/>
            </a:endParaRPr>
          </a:p>
          <a:p>
            <a:pPr>
              <a:buFont typeface="Arial" panose="020B0604020202020204" pitchFamily="34" charset="0"/>
              <a:buChar char="•"/>
            </a:pPr>
            <a:r>
              <a:rPr lang="en-US" sz="1400" dirty="0">
                <a:cs typeface="Arial"/>
              </a:rPr>
              <a:t>Discussions of value added of trial complexity. Where can we simplify and where not? What is "complex enough"?</a:t>
            </a:r>
          </a:p>
          <a:p>
            <a:pPr>
              <a:buFont typeface="Arial" panose="020B0604020202020204" pitchFamily="34" charset="0"/>
              <a:buChar char="•"/>
            </a:pPr>
            <a:r>
              <a:rPr lang="en-US" sz="1400" dirty="0"/>
              <a:t>Impact on the strategy outlined in the integrated evidence plan (IEP) and discussions (about PICOT) with payers early in the development program</a:t>
            </a:r>
            <a:endParaRPr lang="en-US" sz="1400" dirty="0">
              <a:cs typeface="Arial"/>
            </a:endParaRPr>
          </a:p>
          <a:p>
            <a:pPr>
              <a:buFont typeface="Arial" panose="020B0604020202020204" pitchFamily="34" charset="0"/>
              <a:buChar char="•"/>
            </a:pPr>
            <a:endParaRPr lang="en-US" sz="1400" dirty="0">
              <a:cs typeface="Arial"/>
            </a:endParaRPr>
          </a:p>
        </p:txBody>
      </p:sp>
      <p:sp>
        <p:nvSpPr>
          <p:cNvPr id="4" name="Slide Number Placeholder 3">
            <a:extLst>
              <a:ext uri="{FF2B5EF4-FFF2-40B4-BE49-F238E27FC236}">
                <a16:creationId xmlns:a16="http://schemas.microsoft.com/office/drawing/2014/main" id="{98D63D21-EDAF-4B11-91DE-86BFD0C937F1}"/>
              </a:ext>
            </a:extLst>
          </p:cNvPr>
          <p:cNvSpPr>
            <a:spLocks noGrp="1"/>
          </p:cNvSpPr>
          <p:nvPr>
            <p:ph type="sldNum" sz="quarter" idx="11"/>
          </p:nvPr>
        </p:nvSpPr>
        <p:spPr/>
        <p:txBody>
          <a:bodyPr/>
          <a:lstStyle/>
          <a:p>
            <a:fld id="{47547CF9-5B10-D24F-A8D7-45A9778164F7}" type="slidenum">
              <a:rPr lang="uk-UA" smtClean="0"/>
              <a:pPr/>
              <a:t>38</a:t>
            </a:fld>
            <a:endParaRPr lang="uk-UA" dirty="0"/>
          </a:p>
        </p:txBody>
      </p:sp>
      <p:sp>
        <p:nvSpPr>
          <p:cNvPr id="5" name="Title 4">
            <a:extLst>
              <a:ext uri="{FF2B5EF4-FFF2-40B4-BE49-F238E27FC236}">
                <a16:creationId xmlns:a16="http://schemas.microsoft.com/office/drawing/2014/main" id="{1DAC4E76-574F-4C77-8645-0DEDE07BCA6B}"/>
              </a:ext>
            </a:extLst>
          </p:cNvPr>
          <p:cNvSpPr>
            <a:spLocks noGrp="1"/>
          </p:cNvSpPr>
          <p:nvPr>
            <p:ph type="title"/>
          </p:nvPr>
        </p:nvSpPr>
        <p:spPr/>
        <p:txBody>
          <a:bodyPr/>
          <a:lstStyle/>
          <a:p>
            <a:r>
              <a:rPr lang="de-CH" dirty="0" smtClean="0"/>
              <a:t>Highlights </a:t>
            </a:r>
            <a:r>
              <a:rPr lang="de-CH" dirty="0"/>
              <a:t>(general)</a:t>
            </a:r>
            <a:br>
              <a:rPr lang="de-CH" dirty="0"/>
            </a:br>
            <a:r>
              <a:rPr lang="de-CH" sz="1800" i="1" dirty="0"/>
              <a:t>Feedback from Stats</a:t>
            </a:r>
            <a:endParaRPr lang="de-CH" i="1" dirty="0"/>
          </a:p>
        </p:txBody>
      </p:sp>
    </p:spTree>
    <p:extLst>
      <p:ext uri="{BB962C8B-B14F-4D97-AF65-F5344CB8AC3E}">
        <p14:creationId xmlns:p14="http://schemas.microsoft.com/office/powerpoint/2010/main" val="5376723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C4BE-8F13-45B7-935A-F1C6465A9DC2}"/>
              </a:ext>
            </a:extLst>
          </p:cNvPr>
          <p:cNvSpPr>
            <a:spLocks noGrp="1"/>
          </p:cNvSpPr>
          <p:nvPr>
            <p:ph idx="1"/>
          </p:nvPr>
        </p:nvSpPr>
        <p:spPr/>
        <p:txBody>
          <a:bodyPr>
            <a:noAutofit/>
          </a:bodyPr>
          <a:lstStyle/>
          <a:p>
            <a:pPr marL="342900" lvl="0" indent="-342900">
              <a:buFont typeface="Symbol" panose="05050102010706020507" pitchFamily="18" charset="2"/>
              <a:buChar char=""/>
            </a:pPr>
            <a:r>
              <a:rPr lang="en-US" sz="1400" dirty="0">
                <a:effectLst/>
                <a:ea typeface="Times New Roman" panose="02020603050405020304" pitchFamily="18" charset="0"/>
              </a:rPr>
              <a:t>COVID-19 introduced more flexibility with HTA (e.g. MHRA) and this was learning curve for them also with some elements remaining after COVID (e.g. remote monitoring)</a:t>
            </a:r>
          </a:p>
          <a:p>
            <a:pPr marL="342900" lvl="0" indent="-342900">
              <a:buFont typeface="Symbol" panose="05050102010706020507" pitchFamily="18" charset="2"/>
              <a:buChar char=""/>
            </a:pPr>
            <a:r>
              <a:rPr lang="en-US" sz="1400" dirty="0">
                <a:effectLst/>
                <a:ea typeface="Times New Roman" panose="02020603050405020304" pitchFamily="18" charset="0"/>
              </a:rPr>
              <a:t>	P value dilemma: Not everything relies on p-value (which personally coming from academia is a new way of thinking) and with innovative statistical methods (e.g. </a:t>
            </a:r>
            <a:r>
              <a:rPr lang="en-US" sz="1400" dirty="0" err="1">
                <a:effectLst/>
                <a:ea typeface="Times New Roman" panose="02020603050405020304" pitchFamily="18" charset="0"/>
              </a:rPr>
              <a:t>bayesian</a:t>
            </a:r>
            <a:r>
              <a:rPr lang="en-US" sz="1400" dirty="0">
                <a:effectLst/>
                <a:ea typeface="Times New Roman" panose="02020603050405020304" pitchFamily="18" charset="0"/>
              </a:rPr>
              <a:t> methods, </a:t>
            </a:r>
            <a:r>
              <a:rPr lang="en-US" sz="1400" dirty="0" err="1">
                <a:effectLst/>
                <a:ea typeface="Times New Roman" panose="02020603050405020304" pitchFamily="18" charset="0"/>
              </a:rPr>
              <a:t>estimands</a:t>
            </a:r>
            <a:r>
              <a:rPr lang="en-US" sz="1400" dirty="0">
                <a:effectLst/>
                <a:ea typeface="Times New Roman" panose="02020603050405020304" pitchFamily="18" charset="0"/>
              </a:rPr>
              <a:t> and RWE, </a:t>
            </a:r>
            <a:r>
              <a:rPr lang="en-US" sz="1400" dirty="0" err="1">
                <a:effectLst/>
                <a:ea typeface="Times New Roman" panose="02020603050405020304" pitchFamily="18" charset="0"/>
              </a:rPr>
              <a:t>etc</a:t>
            </a:r>
            <a:r>
              <a:rPr lang="en-US" sz="1400" dirty="0">
                <a:effectLst/>
                <a:ea typeface="Times New Roman" panose="02020603050405020304" pitchFamily="18" charset="0"/>
              </a:rPr>
              <a:t>) with robust consideration of these methods during protocol design – if a study doesn’t meet significance as per p-value  in the final analysis as per traditional methodologies, when these other innovative approaches are adopted it can support the submission process and HTA will consider the whole story if the evidence is presented. </a:t>
            </a:r>
          </a:p>
          <a:p>
            <a:pPr marL="0" indent="0">
              <a:buNone/>
            </a:pPr>
            <a:endParaRPr lang="de-CH" sz="1400" dirty="0"/>
          </a:p>
        </p:txBody>
      </p:sp>
      <p:sp>
        <p:nvSpPr>
          <p:cNvPr id="4" name="Slide Number Placeholder 3">
            <a:extLst>
              <a:ext uri="{FF2B5EF4-FFF2-40B4-BE49-F238E27FC236}">
                <a16:creationId xmlns:a16="http://schemas.microsoft.com/office/drawing/2014/main" id="{98D63D21-EDAF-4B11-91DE-86BFD0C937F1}"/>
              </a:ext>
            </a:extLst>
          </p:cNvPr>
          <p:cNvSpPr>
            <a:spLocks noGrp="1"/>
          </p:cNvSpPr>
          <p:nvPr>
            <p:ph type="sldNum" sz="quarter" idx="11"/>
          </p:nvPr>
        </p:nvSpPr>
        <p:spPr/>
        <p:txBody>
          <a:bodyPr/>
          <a:lstStyle/>
          <a:p>
            <a:fld id="{47547CF9-5B10-D24F-A8D7-45A9778164F7}" type="slidenum">
              <a:rPr lang="uk-UA" smtClean="0"/>
              <a:pPr/>
              <a:t>39</a:t>
            </a:fld>
            <a:endParaRPr lang="uk-UA" dirty="0"/>
          </a:p>
        </p:txBody>
      </p:sp>
      <p:sp>
        <p:nvSpPr>
          <p:cNvPr id="5" name="Title 4">
            <a:extLst>
              <a:ext uri="{FF2B5EF4-FFF2-40B4-BE49-F238E27FC236}">
                <a16:creationId xmlns:a16="http://schemas.microsoft.com/office/drawing/2014/main" id="{1DAC4E76-574F-4C77-8645-0DEDE07BCA6B}"/>
              </a:ext>
            </a:extLst>
          </p:cNvPr>
          <p:cNvSpPr>
            <a:spLocks noGrp="1"/>
          </p:cNvSpPr>
          <p:nvPr>
            <p:ph type="title"/>
          </p:nvPr>
        </p:nvSpPr>
        <p:spPr/>
        <p:txBody>
          <a:bodyPr/>
          <a:lstStyle/>
          <a:p>
            <a:r>
              <a:rPr lang="de-CH" dirty="0" smtClean="0"/>
              <a:t>Highlights </a:t>
            </a:r>
            <a:r>
              <a:rPr lang="de-CH" dirty="0"/>
              <a:t>(general)</a:t>
            </a:r>
            <a:br>
              <a:rPr lang="de-CH" dirty="0"/>
            </a:br>
            <a:r>
              <a:rPr lang="de-CH" sz="1800" i="1" dirty="0"/>
              <a:t>Feedback from a Clinical Team </a:t>
            </a:r>
            <a:endParaRPr lang="de-CH" i="1" dirty="0"/>
          </a:p>
        </p:txBody>
      </p:sp>
    </p:spTree>
    <p:extLst>
      <p:ext uri="{BB962C8B-B14F-4D97-AF65-F5344CB8AC3E}">
        <p14:creationId xmlns:p14="http://schemas.microsoft.com/office/powerpoint/2010/main" val="1198619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F1EDD-91C7-4E3B-A5ED-1CD8FAA5D6A0}"/>
              </a:ext>
            </a:extLst>
          </p:cNvPr>
          <p:cNvSpPr>
            <a:spLocks noGrp="1"/>
          </p:cNvSpPr>
          <p:nvPr>
            <p:ph type="sldNum" sz="quarter" idx="11"/>
          </p:nvPr>
        </p:nvSpPr>
        <p:spPr/>
        <p:txBody>
          <a:bodyPr/>
          <a:lstStyle/>
          <a:p>
            <a:fld id="{47547CF9-5B10-D24F-A8D7-45A9778164F7}" type="slidenum">
              <a:rPr lang="uk-UA" smtClean="0"/>
              <a:pPr/>
              <a:t>4</a:t>
            </a:fld>
            <a:endParaRPr lang="uk-UA" dirty="0"/>
          </a:p>
        </p:txBody>
      </p:sp>
      <p:sp>
        <p:nvSpPr>
          <p:cNvPr id="3" name="Text Placeholder 2">
            <a:extLst>
              <a:ext uri="{FF2B5EF4-FFF2-40B4-BE49-F238E27FC236}">
                <a16:creationId xmlns:a16="http://schemas.microsoft.com/office/drawing/2014/main" id="{6F7509E5-18E3-419E-9C27-0F3940E43CEC}"/>
              </a:ext>
            </a:extLst>
          </p:cNvPr>
          <p:cNvSpPr>
            <a:spLocks noGrp="1"/>
          </p:cNvSpPr>
          <p:nvPr>
            <p:ph type="body" sz="quarter" idx="12"/>
          </p:nvPr>
        </p:nvSpPr>
        <p:spPr/>
        <p:txBody>
          <a:bodyPr/>
          <a:lstStyle/>
          <a:p>
            <a:r>
              <a:rPr lang="de-CH" sz="4800" b="1" dirty="0"/>
              <a:t>Day 1: </a:t>
            </a:r>
            <a:r>
              <a:rPr lang="de-CH" sz="4800" b="1" dirty="0" err="1"/>
              <a:t>morning</a:t>
            </a:r>
            <a:endParaRPr lang="de-CH" b="1" dirty="0"/>
          </a:p>
        </p:txBody>
      </p:sp>
    </p:spTree>
    <p:extLst>
      <p:ext uri="{BB962C8B-B14F-4D97-AF65-F5344CB8AC3E}">
        <p14:creationId xmlns:p14="http://schemas.microsoft.com/office/powerpoint/2010/main" val="16201843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C4BE-8F13-45B7-935A-F1C6465A9DC2}"/>
              </a:ext>
            </a:extLst>
          </p:cNvPr>
          <p:cNvSpPr>
            <a:spLocks noGrp="1"/>
          </p:cNvSpPr>
          <p:nvPr>
            <p:ph idx="1"/>
          </p:nvPr>
        </p:nvSpPr>
        <p:spPr/>
        <p:txBody>
          <a:bodyPr>
            <a:noAutofit/>
          </a:bodyPr>
          <a:lstStyle/>
          <a:p>
            <a:pPr marL="342900" lvl="0" indent="-342900">
              <a:buFont typeface="Symbol" panose="05050102010706020507" pitchFamily="18" charset="2"/>
              <a:buChar char=""/>
            </a:pPr>
            <a:r>
              <a:rPr lang="en-US" sz="1400" dirty="0">
                <a:effectLst/>
                <a:ea typeface="Times New Roman" panose="02020603050405020304" pitchFamily="18" charset="0"/>
              </a:rPr>
              <a:t>Some sessions heavily dominated by debate on RWE and appeared to be divide in audience on accepting new augmented Ph3 study design and those who believe we should stick to gold standard.</a:t>
            </a:r>
          </a:p>
          <a:p>
            <a:pPr marL="342900" lvl="0" indent="-342900">
              <a:buFont typeface="Symbol" panose="05050102010706020507" pitchFamily="18" charset="2"/>
              <a:buChar char=""/>
            </a:pPr>
            <a:r>
              <a:rPr lang="en-US" sz="1400" dirty="0">
                <a:effectLst/>
                <a:ea typeface="Times New Roman" panose="02020603050405020304" pitchFamily="18" charset="0"/>
              </a:rPr>
              <a:t>	Some case studies very technically challenging for clinical development: detailed overview of Estimand analysis plans and strategies.</a:t>
            </a:r>
          </a:p>
          <a:p>
            <a:pPr marL="342900" lvl="0" indent="-342900">
              <a:buFont typeface="Symbol" panose="05050102010706020507" pitchFamily="18" charset="2"/>
              <a:buChar char=""/>
            </a:pPr>
            <a:r>
              <a:rPr lang="en-US" sz="1400" dirty="0">
                <a:effectLst/>
                <a:ea typeface="Times New Roman" panose="02020603050405020304" pitchFamily="18" charset="0"/>
              </a:rPr>
              <a:t>Being a layman to regulatory affairs, I have to admit the first presentations were challenging to me, in particular while many acronyms were used. </a:t>
            </a:r>
          </a:p>
          <a:p>
            <a:pPr marL="342900" lvl="0" indent="-342900">
              <a:buFont typeface="Symbol" panose="05050102010706020507" pitchFamily="18" charset="2"/>
              <a:buChar char=""/>
            </a:pPr>
            <a:r>
              <a:rPr lang="en-US" sz="1400" dirty="0">
                <a:effectLst/>
                <a:ea typeface="Times New Roman" panose="02020603050405020304" pitchFamily="18" charset="0"/>
              </a:rPr>
              <a:t>	Not familiar with HTA interactions therefore found these presentations difficult to follow.</a:t>
            </a:r>
          </a:p>
          <a:p>
            <a:pPr marL="342900" lvl="0" indent="-342900">
              <a:buFont typeface="Symbol" panose="05050102010706020507" pitchFamily="18" charset="2"/>
              <a:buChar char=""/>
            </a:pPr>
            <a:r>
              <a:rPr lang="en-US" sz="1400" dirty="0">
                <a:effectLst/>
                <a:ea typeface="Times New Roman" panose="02020603050405020304" pitchFamily="18" charset="0"/>
              </a:rPr>
              <a:t>Overall, the workshop is of great interest to me as regulatory outcome is very much impacted by trial design and data analysis</a:t>
            </a:r>
          </a:p>
          <a:p>
            <a:pPr marL="342900" lvl="0" indent="-342900">
              <a:buFont typeface="Symbol" panose="05050102010706020507" pitchFamily="18" charset="2"/>
              <a:buChar char=""/>
            </a:pPr>
            <a:r>
              <a:rPr lang="en-US" sz="1400" dirty="0">
                <a:effectLst/>
                <a:ea typeface="Times New Roman" panose="02020603050405020304" pitchFamily="18" charset="0"/>
              </a:rPr>
              <a:t>	Enjoyed the balance of presentation and Q&amp;A, very interactive style.</a:t>
            </a:r>
          </a:p>
          <a:p>
            <a:endParaRPr lang="de-CH" sz="1400" dirty="0"/>
          </a:p>
        </p:txBody>
      </p:sp>
      <p:sp>
        <p:nvSpPr>
          <p:cNvPr id="4" name="Slide Number Placeholder 3">
            <a:extLst>
              <a:ext uri="{FF2B5EF4-FFF2-40B4-BE49-F238E27FC236}">
                <a16:creationId xmlns:a16="http://schemas.microsoft.com/office/drawing/2014/main" id="{98D63D21-EDAF-4B11-91DE-86BFD0C937F1}"/>
              </a:ext>
            </a:extLst>
          </p:cNvPr>
          <p:cNvSpPr>
            <a:spLocks noGrp="1"/>
          </p:cNvSpPr>
          <p:nvPr>
            <p:ph type="sldNum" sz="quarter" idx="11"/>
          </p:nvPr>
        </p:nvSpPr>
        <p:spPr/>
        <p:txBody>
          <a:bodyPr/>
          <a:lstStyle/>
          <a:p>
            <a:fld id="{47547CF9-5B10-D24F-A8D7-45A9778164F7}" type="slidenum">
              <a:rPr lang="uk-UA" smtClean="0"/>
              <a:pPr/>
              <a:t>40</a:t>
            </a:fld>
            <a:endParaRPr lang="uk-UA" dirty="0"/>
          </a:p>
        </p:txBody>
      </p:sp>
      <p:sp>
        <p:nvSpPr>
          <p:cNvPr id="5" name="Title 4">
            <a:extLst>
              <a:ext uri="{FF2B5EF4-FFF2-40B4-BE49-F238E27FC236}">
                <a16:creationId xmlns:a16="http://schemas.microsoft.com/office/drawing/2014/main" id="{1DAC4E76-574F-4C77-8645-0DEDE07BCA6B}"/>
              </a:ext>
            </a:extLst>
          </p:cNvPr>
          <p:cNvSpPr>
            <a:spLocks noGrp="1"/>
          </p:cNvSpPr>
          <p:nvPr>
            <p:ph type="title"/>
          </p:nvPr>
        </p:nvSpPr>
        <p:spPr/>
        <p:txBody>
          <a:bodyPr/>
          <a:lstStyle/>
          <a:p>
            <a:r>
              <a:rPr lang="de-CH" dirty="0"/>
              <a:t>Feedback (</a:t>
            </a:r>
            <a:r>
              <a:rPr lang="de-CH" dirty="0" err="1"/>
              <a:t>general</a:t>
            </a:r>
            <a:r>
              <a:rPr lang="de-CH" dirty="0"/>
              <a:t>)</a:t>
            </a:r>
            <a:br>
              <a:rPr lang="de-CH" dirty="0"/>
            </a:br>
            <a:r>
              <a:rPr lang="de-CH" sz="1800" i="1" dirty="0"/>
              <a:t>from a Clinical Team </a:t>
            </a:r>
            <a:endParaRPr lang="de-CH" i="1" dirty="0"/>
          </a:p>
        </p:txBody>
      </p:sp>
    </p:spTree>
    <p:extLst>
      <p:ext uri="{BB962C8B-B14F-4D97-AF65-F5344CB8AC3E}">
        <p14:creationId xmlns:p14="http://schemas.microsoft.com/office/powerpoint/2010/main" val="18490943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C4BE-8F13-45B7-935A-F1C6465A9DC2}"/>
              </a:ext>
            </a:extLst>
          </p:cNvPr>
          <p:cNvSpPr>
            <a:spLocks noGrp="1"/>
          </p:cNvSpPr>
          <p:nvPr>
            <p:ph idx="1"/>
          </p:nvPr>
        </p:nvSpPr>
        <p:spPr/>
        <p:txBody>
          <a:bodyPr>
            <a:noAutofit/>
          </a:bodyPr>
          <a:lstStyle/>
          <a:p>
            <a:pPr marL="342900" lvl="0" indent="-342900">
              <a:buFont typeface="Symbol" panose="05050102010706020507" pitchFamily="18" charset="2"/>
              <a:buChar char=""/>
            </a:pPr>
            <a:r>
              <a:rPr lang="en-GB" sz="1400" dirty="0">
                <a:effectLst/>
                <a:ea typeface="Times New Roman" panose="02020603050405020304" pitchFamily="18" charset="0"/>
              </a:rPr>
              <a:t>Would be interested to hear to same case study examples/overview of new regulation or guidance presented by statistician and clinical development </a:t>
            </a:r>
            <a:r>
              <a:rPr lang="en-GB" sz="1400" dirty="0" err="1">
                <a:effectLst/>
                <a:ea typeface="Times New Roman" panose="02020603050405020304" pitchFamily="18" charset="0"/>
              </a:rPr>
              <a:t>eg</a:t>
            </a:r>
            <a:r>
              <a:rPr lang="en-GB" sz="1400" dirty="0">
                <a:effectLst/>
                <a:ea typeface="Times New Roman" panose="02020603050405020304" pitchFamily="18" charset="0"/>
              </a:rPr>
              <a:t>: how did the proposed statistical plan affect protocol design, trial management, recruitment of patients as well as being “clever” or well received by HA. </a:t>
            </a:r>
            <a:endParaRPr lang="de-CH" sz="1400" dirty="0">
              <a:effectLst/>
              <a:ea typeface="Calibri" panose="020F0502020204030204" pitchFamily="34" charset="0"/>
            </a:endParaRPr>
          </a:p>
          <a:p>
            <a:pPr marL="342900" lvl="0" indent="-342900">
              <a:buFont typeface="Symbol" panose="05050102010706020507" pitchFamily="18" charset="2"/>
              <a:buChar char=""/>
            </a:pPr>
            <a:r>
              <a:rPr lang="en-GB" sz="1400" dirty="0">
                <a:effectLst/>
                <a:ea typeface="Times New Roman" panose="02020603050405020304" pitchFamily="18" charset="0"/>
              </a:rPr>
              <a:t>Since Estimand framework has been implemented, what are the key learnings that we should implement when designing protocols and trials overall?</a:t>
            </a:r>
            <a:endParaRPr lang="de-CH" sz="1400" dirty="0">
              <a:effectLst/>
              <a:ea typeface="Calibri" panose="020F0502020204030204" pitchFamily="34" charset="0"/>
            </a:endParaRPr>
          </a:p>
          <a:p>
            <a:pPr marL="342900" lvl="0" indent="-342900">
              <a:buFont typeface="Symbol" panose="05050102010706020507" pitchFamily="18" charset="2"/>
              <a:buChar char=""/>
            </a:pPr>
            <a:r>
              <a:rPr lang="en-GB" sz="1400" dirty="0">
                <a:effectLst/>
                <a:ea typeface="Times New Roman" panose="02020603050405020304" pitchFamily="18" charset="0"/>
              </a:rPr>
              <a:t>Of interest was Project </a:t>
            </a:r>
            <a:r>
              <a:rPr lang="en-GB" sz="1400" dirty="0" err="1">
                <a:effectLst/>
                <a:ea typeface="Times New Roman" panose="02020603050405020304" pitchFamily="18" charset="0"/>
              </a:rPr>
              <a:t>SignifiCanT</a:t>
            </a:r>
            <a:r>
              <a:rPr lang="en-GB" sz="1400" dirty="0">
                <a:effectLst/>
                <a:ea typeface="Times New Roman" panose="02020603050405020304" pitchFamily="18" charset="0"/>
              </a:rPr>
              <a:t> (Statistics in Cancer Trials) Oncology Center of Excellence, Statistics in Cancer Trials, FDA; the many guidance documents on their website was of interest and personally something I was not aware of and a good resource; additionally on their website is the option to invite speakers so might be something in the future to consider? </a:t>
            </a:r>
            <a:endParaRPr lang="de-CH" sz="1400" dirty="0">
              <a:effectLst/>
              <a:ea typeface="Calibri" panose="020F0502020204030204" pitchFamily="34" charset="0"/>
            </a:endParaRPr>
          </a:p>
        </p:txBody>
      </p:sp>
      <p:sp>
        <p:nvSpPr>
          <p:cNvPr id="4" name="Slide Number Placeholder 3">
            <a:extLst>
              <a:ext uri="{FF2B5EF4-FFF2-40B4-BE49-F238E27FC236}">
                <a16:creationId xmlns:a16="http://schemas.microsoft.com/office/drawing/2014/main" id="{98D63D21-EDAF-4B11-91DE-86BFD0C937F1}"/>
              </a:ext>
            </a:extLst>
          </p:cNvPr>
          <p:cNvSpPr>
            <a:spLocks noGrp="1"/>
          </p:cNvSpPr>
          <p:nvPr>
            <p:ph type="sldNum" sz="quarter" idx="11"/>
          </p:nvPr>
        </p:nvSpPr>
        <p:spPr/>
        <p:txBody>
          <a:bodyPr/>
          <a:lstStyle/>
          <a:p>
            <a:fld id="{47547CF9-5B10-D24F-A8D7-45A9778164F7}" type="slidenum">
              <a:rPr lang="uk-UA" smtClean="0"/>
              <a:pPr/>
              <a:t>41</a:t>
            </a:fld>
            <a:endParaRPr lang="uk-UA" dirty="0"/>
          </a:p>
        </p:txBody>
      </p:sp>
      <p:sp>
        <p:nvSpPr>
          <p:cNvPr id="5" name="Title 4">
            <a:extLst>
              <a:ext uri="{FF2B5EF4-FFF2-40B4-BE49-F238E27FC236}">
                <a16:creationId xmlns:a16="http://schemas.microsoft.com/office/drawing/2014/main" id="{1DAC4E76-574F-4C77-8645-0DEDE07BCA6B}"/>
              </a:ext>
            </a:extLst>
          </p:cNvPr>
          <p:cNvSpPr>
            <a:spLocks noGrp="1"/>
          </p:cNvSpPr>
          <p:nvPr>
            <p:ph type="title"/>
          </p:nvPr>
        </p:nvSpPr>
        <p:spPr/>
        <p:txBody>
          <a:bodyPr>
            <a:normAutofit/>
          </a:bodyPr>
          <a:lstStyle/>
          <a:p>
            <a:r>
              <a:rPr lang="de-CH" dirty="0" err="1"/>
              <a:t>Suggestions</a:t>
            </a:r>
            <a:r>
              <a:rPr lang="de-CH" dirty="0"/>
              <a:t> </a:t>
            </a:r>
            <a:r>
              <a:rPr lang="de-CH" dirty="0" err="1"/>
              <a:t>for</a:t>
            </a:r>
            <a:r>
              <a:rPr lang="de-CH" dirty="0"/>
              <a:t> </a:t>
            </a:r>
            <a:r>
              <a:rPr lang="de-CH" dirty="0" err="1"/>
              <a:t>next</a:t>
            </a:r>
            <a:r>
              <a:rPr lang="de-CH" dirty="0"/>
              <a:t> </a:t>
            </a:r>
            <a:r>
              <a:rPr lang="de-CH" dirty="0" err="1"/>
              <a:t>conference</a:t>
            </a:r>
            <a:r>
              <a:rPr lang="de-CH" dirty="0"/>
              <a:t>:</a:t>
            </a:r>
            <a:br>
              <a:rPr lang="de-CH" dirty="0"/>
            </a:br>
            <a:r>
              <a:rPr lang="de-CH" sz="1800" i="1" dirty="0"/>
              <a:t>from a Clinical Team  (1/2)</a:t>
            </a:r>
            <a:endParaRPr lang="de-CH" i="1" dirty="0"/>
          </a:p>
        </p:txBody>
      </p:sp>
    </p:spTree>
    <p:extLst>
      <p:ext uri="{BB962C8B-B14F-4D97-AF65-F5344CB8AC3E}">
        <p14:creationId xmlns:p14="http://schemas.microsoft.com/office/powerpoint/2010/main" val="223214852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51C4BE-8F13-45B7-935A-F1C6465A9DC2}"/>
              </a:ext>
            </a:extLst>
          </p:cNvPr>
          <p:cNvSpPr>
            <a:spLocks noGrp="1"/>
          </p:cNvSpPr>
          <p:nvPr>
            <p:ph idx="1"/>
          </p:nvPr>
        </p:nvSpPr>
        <p:spPr/>
        <p:txBody>
          <a:bodyPr>
            <a:noAutofit/>
          </a:bodyPr>
          <a:lstStyle/>
          <a:p>
            <a:pPr marL="342900" lvl="0" indent="-342900">
              <a:buFont typeface="Symbol" panose="05050102010706020507" pitchFamily="18" charset="2"/>
              <a:buChar char=""/>
            </a:pPr>
            <a:r>
              <a:rPr lang="en-GB" sz="1400" dirty="0">
                <a:effectLst/>
                <a:ea typeface="Times New Roman" panose="02020603050405020304" pitchFamily="18" charset="0"/>
              </a:rPr>
              <a:t>Complex trial design:</a:t>
            </a:r>
            <a:r>
              <a:rPr lang="de-CH" sz="1400" dirty="0">
                <a:ea typeface="Times New Roman" panose="02020603050405020304" pitchFamily="18" charset="0"/>
              </a:rPr>
              <a:t> </a:t>
            </a:r>
            <a:r>
              <a:rPr lang="en-GB" sz="1400" dirty="0">
                <a:effectLst/>
                <a:ea typeface="Times New Roman" panose="02020603050405020304" pitchFamily="18" charset="0"/>
              </a:rPr>
              <a:t>High level overview of novel/complex trial design was provided, including umbrella, basket, and platform design. A Q&amp;A document for trial design is available however still there are more questions than answers when it comes to regulatory perspectives on complex trial design. Given XXX is a platform design trial, I was hoping I could get more first-hand regulatory opinions on how they view platform trials and in the regulatory review process what pros and cons they found in platform trials. Yet very few real examples were given, nor design details were discussed- to be considered for next conference, to provide more clarity whether and when complex trial design is the right direction to move forward. </a:t>
            </a:r>
          </a:p>
          <a:p>
            <a:pPr marL="342900" lvl="0" indent="-342900">
              <a:buFont typeface="Symbol" panose="05050102010706020507" pitchFamily="18" charset="2"/>
              <a:buChar char=""/>
            </a:pPr>
            <a:r>
              <a:rPr lang="en-US" sz="1400" dirty="0">
                <a:effectLst/>
                <a:ea typeface="Calibri" panose="020F0502020204030204" pitchFamily="34" charset="0"/>
              </a:rPr>
              <a:t>	P-value: During panel discussion session, some experts said statistically significant trial result is no longer a MUST for drug approval or reimbursement. P value should not override all other things that we observe in the trial. However, experts did not elaborate on what other factors could possibly lead to drug approval even if the p value was not met. Topic for the next conference ?</a:t>
            </a:r>
            <a:endParaRPr lang="de-CH" sz="1400" dirty="0">
              <a:effectLst/>
              <a:ea typeface="Calibri" panose="020F0502020204030204" pitchFamily="34" charset="0"/>
            </a:endParaRPr>
          </a:p>
        </p:txBody>
      </p:sp>
      <p:sp>
        <p:nvSpPr>
          <p:cNvPr id="4" name="Slide Number Placeholder 3">
            <a:extLst>
              <a:ext uri="{FF2B5EF4-FFF2-40B4-BE49-F238E27FC236}">
                <a16:creationId xmlns:a16="http://schemas.microsoft.com/office/drawing/2014/main" id="{98D63D21-EDAF-4B11-91DE-86BFD0C937F1}"/>
              </a:ext>
            </a:extLst>
          </p:cNvPr>
          <p:cNvSpPr>
            <a:spLocks noGrp="1"/>
          </p:cNvSpPr>
          <p:nvPr>
            <p:ph type="sldNum" sz="quarter" idx="11"/>
          </p:nvPr>
        </p:nvSpPr>
        <p:spPr/>
        <p:txBody>
          <a:bodyPr/>
          <a:lstStyle/>
          <a:p>
            <a:fld id="{47547CF9-5B10-D24F-A8D7-45A9778164F7}" type="slidenum">
              <a:rPr lang="uk-UA" smtClean="0"/>
              <a:pPr/>
              <a:t>42</a:t>
            </a:fld>
            <a:endParaRPr lang="uk-UA" dirty="0"/>
          </a:p>
        </p:txBody>
      </p:sp>
      <p:sp>
        <p:nvSpPr>
          <p:cNvPr id="5" name="Title 4">
            <a:extLst>
              <a:ext uri="{FF2B5EF4-FFF2-40B4-BE49-F238E27FC236}">
                <a16:creationId xmlns:a16="http://schemas.microsoft.com/office/drawing/2014/main" id="{1DAC4E76-574F-4C77-8645-0DEDE07BCA6B}"/>
              </a:ext>
            </a:extLst>
          </p:cNvPr>
          <p:cNvSpPr>
            <a:spLocks noGrp="1"/>
          </p:cNvSpPr>
          <p:nvPr>
            <p:ph type="title"/>
          </p:nvPr>
        </p:nvSpPr>
        <p:spPr/>
        <p:txBody>
          <a:bodyPr>
            <a:normAutofit/>
          </a:bodyPr>
          <a:lstStyle/>
          <a:p>
            <a:r>
              <a:rPr lang="de-CH" dirty="0" err="1"/>
              <a:t>Suggestions</a:t>
            </a:r>
            <a:r>
              <a:rPr lang="de-CH" dirty="0"/>
              <a:t> </a:t>
            </a:r>
            <a:r>
              <a:rPr lang="de-CH" dirty="0" err="1"/>
              <a:t>for</a:t>
            </a:r>
            <a:r>
              <a:rPr lang="de-CH" dirty="0"/>
              <a:t> </a:t>
            </a:r>
            <a:r>
              <a:rPr lang="de-CH" dirty="0" err="1"/>
              <a:t>next</a:t>
            </a:r>
            <a:r>
              <a:rPr lang="de-CH" dirty="0"/>
              <a:t> </a:t>
            </a:r>
            <a:r>
              <a:rPr lang="de-CH" dirty="0" err="1"/>
              <a:t>conference</a:t>
            </a:r>
            <a:r>
              <a:rPr lang="de-CH" dirty="0"/>
              <a:t>:</a:t>
            </a:r>
            <a:br>
              <a:rPr lang="de-CH" dirty="0"/>
            </a:br>
            <a:r>
              <a:rPr lang="de-CH" sz="1800" i="1" dirty="0"/>
              <a:t>from a Clinical Team (2/2)</a:t>
            </a:r>
            <a:endParaRPr lang="de-CH" i="1" dirty="0"/>
          </a:p>
        </p:txBody>
      </p:sp>
    </p:spTree>
    <p:extLst>
      <p:ext uri="{BB962C8B-B14F-4D97-AF65-F5344CB8AC3E}">
        <p14:creationId xmlns:p14="http://schemas.microsoft.com/office/powerpoint/2010/main" val="26156482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900E99-37B2-43C9-A20D-2FBA4F837AE1}"/>
              </a:ext>
            </a:extLst>
          </p:cNvPr>
          <p:cNvSpPr>
            <a:spLocks noGrp="1"/>
          </p:cNvSpPr>
          <p:nvPr>
            <p:ph idx="1"/>
          </p:nvPr>
        </p:nvSpPr>
        <p:spPr/>
        <p:txBody>
          <a:bodyPr>
            <a:normAutofit/>
          </a:bodyPr>
          <a:lstStyle/>
          <a:p>
            <a:pPr marL="0" indent="0">
              <a:buNone/>
            </a:pPr>
            <a:r>
              <a:rPr lang="en-US" sz="1600" b="1" dirty="0"/>
              <a:t>Recording Link: </a:t>
            </a:r>
            <a:r>
              <a:rPr lang="en-US" sz="1600" dirty="0">
                <a:solidFill>
                  <a:srgbClr val="5291DD"/>
                </a:solidFill>
                <a:hlinkClick r:id="rId3">
                  <a:extLst>
                    <a:ext uri="{A12FA001-AC4F-418D-AE19-62706E023703}">
                      <ahyp:hlinkClr xmlns:ahyp="http://schemas.microsoft.com/office/drawing/2018/hyperlinkcolor" xmlns="" val="tx"/>
                    </a:ext>
                  </a:extLst>
                </a:hlinkClick>
              </a:rPr>
              <a:t>What happened in the last 2 years in regulatory and HTA landscape</a:t>
            </a:r>
            <a:endParaRPr lang="en-US" sz="1600" dirty="0">
              <a:solidFill>
                <a:srgbClr val="5291DD"/>
              </a:solidFill>
            </a:endParaRPr>
          </a:p>
          <a:p>
            <a:pPr marL="0" indent="0">
              <a:buNone/>
            </a:pPr>
            <a:endParaRPr lang="en-US" sz="1600" dirty="0">
              <a:solidFill>
                <a:srgbClr val="0070C0"/>
              </a:solidFill>
            </a:endParaRPr>
          </a:p>
          <a:p>
            <a:r>
              <a:rPr lang="en-US" sz="1600" b="1" dirty="0"/>
              <a:t>Talk 1 (recording from 10:45 – 35:35 min): </a:t>
            </a:r>
            <a:r>
              <a:rPr lang="en-US" sz="1600" dirty="0"/>
              <a:t>Kit Roes, EMA &amp; Radboud UMC : Methodology in the regulatory landscape: </a:t>
            </a:r>
            <a:r>
              <a:rPr lang="en-US" sz="1600" dirty="0" err="1"/>
              <a:t>guidances</a:t>
            </a:r>
            <a:r>
              <a:rPr lang="en-US" sz="1600" dirty="0"/>
              <a:t> / restructuring / new ways to interact with stakeholders </a:t>
            </a:r>
          </a:p>
          <a:p>
            <a:r>
              <a:rPr lang="en-US" sz="1600" b="1" dirty="0"/>
              <a:t>Talk 2 (recording from 36:00 min – 1:01:01 </a:t>
            </a:r>
            <a:r>
              <a:rPr lang="en-US" sz="1600" b="1" dirty="0" err="1"/>
              <a:t>hr</a:t>
            </a:r>
            <a:r>
              <a:rPr lang="en-US" sz="1600" b="1" dirty="0"/>
              <a:t>): </a:t>
            </a:r>
            <a:r>
              <a:rPr lang="en-US" sz="1600" dirty="0"/>
              <a:t>Frank Bretz, Novartis: What happened in the last two years in industry? </a:t>
            </a:r>
          </a:p>
          <a:p>
            <a:r>
              <a:rPr lang="en-US" sz="1600" b="1" dirty="0"/>
              <a:t>Talk 3 (recording from 1:01:15 – 1:18:22 </a:t>
            </a:r>
            <a:r>
              <a:rPr lang="en-US" sz="1600" b="1" dirty="0" err="1"/>
              <a:t>hr</a:t>
            </a:r>
            <a:r>
              <a:rPr lang="en-US" sz="1600" b="1" dirty="0"/>
              <a:t>): </a:t>
            </a:r>
            <a:r>
              <a:rPr lang="en-US" sz="1600" dirty="0"/>
              <a:t>Anja Schiel, EMA &amp; Norwegian Medicines Agency: What happened in the last two years in HTA – Is Winter coming? A selection of "HTA hot topics" that need discussion in coming months </a:t>
            </a:r>
          </a:p>
        </p:txBody>
      </p:sp>
      <p:sp>
        <p:nvSpPr>
          <p:cNvPr id="4" name="Slide Number Placeholder 3">
            <a:extLst>
              <a:ext uri="{FF2B5EF4-FFF2-40B4-BE49-F238E27FC236}">
                <a16:creationId xmlns:a16="http://schemas.microsoft.com/office/drawing/2014/main" id="{888CA712-4232-40B5-AD49-B0F007E11F91}"/>
              </a:ext>
            </a:extLst>
          </p:cNvPr>
          <p:cNvSpPr>
            <a:spLocks noGrp="1"/>
          </p:cNvSpPr>
          <p:nvPr>
            <p:ph type="sldNum" sz="quarter" idx="11"/>
          </p:nvPr>
        </p:nvSpPr>
        <p:spPr/>
        <p:txBody>
          <a:bodyPr/>
          <a:lstStyle/>
          <a:p>
            <a:fld id="{47547CF9-5B10-D24F-A8D7-45A9778164F7}" type="slidenum">
              <a:rPr lang="uk-UA" smtClean="0"/>
              <a:pPr/>
              <a:t>5</a:t>
            </a:fld>
            <a:endParaRPr lang="uk-UA" dirty="0"/>
          </a:p>
        </p:txBody>
      </p:sp>
      <p:sp>
        <p:nvSpPr>
          <p:cNvPr id="5" name="Title 4">
            <a:extLst>
              <a:ext uri="{FF2B5EF4-FFF2-40B4-BE49-F238E27FC236}">
                <a16:creationId xmlns:a16="http://schemas.microsoft.com/office/drawing/2014/main" id="{36EC3035-173C-4500-AD1D-A0D9B5F5D584}"/>
              </a:ext>
            </a:extLst>
          </p:cNvPr>
          <p:cNvSpPr>
            <a:spLocks noGrp="1"/>
          </p:cNvSpPr>
          <p:nvPr>
            <p:ph type="title"/>
          </p:nvPr>
        </p:nvSpPr>
        <p:spPr/>
        <p:txBody>
          <a:bodyPr>
            <a:noAutofit/>
          </a:bodyPr>
          <a:lstStyle/>
          <a:p>
            <a:r>
              <a:rPr lang="en-US" sz="2000" dirty="0"/>
              <a:t>Introductory Keynotes: Regulator on "What happened in the last two years in regulatory and HTA landscape“</a:t>
            </a:r>
            <a:br>
              <a:rPr lang="en-US" sz="2000" dirty="0"/>
            </a:br>
            <a:r>
              <a:rPr lang="en-US" sz="1400" b="0" i="1" dirty="0">
                <a:latin typeface="+mn-lt"/>
              </a:rPr>
              <a:t>Session </a:t>
            </a:r>
            <a:r>
              <a:rPr lang="de-CH" sz="1400" b="0" i="1" dirty="0" err="1">
                <a:latin typeface="+mn-lt"/>
              </a:rPr>
              <a:t>chairs</a:t>
            </a:r>
            <a:r>
              <a:rPr lang="de-CH" sz="1400" b="0" i="1" dirty="0">
                <a:latin typeface="+mn-lt"/>
              </a:rPr>
              <a:t>: Randi </a:t>
            </a:r>
            <a:r>
              <a:rPr lang="de-CH" sz="1400" b="0" i="1" dirty="0" err="1">
                <a:latin typeface="+mn-lt"/>
              </a:rPr>
              <a:t>Gron</a:t>
            </a:r>
            <a:r>
              <a:rPr lang="de-CH" sz="1400" b="0" i="1" dirty="0">
                <a:latin typeface="+mn-lt"/>
              </a:rPr>
              <a:t> (Novo Nordisk) and Eftychia-Eirini Psarelli (EMA)</a:t>
            </a:r>
          </a:p>
        </p:txBody>
      </p:sp>
      <p:graphicFrame>
        <p:nvGraphicFramePr>
          <p:cNvPr id="6" name="Object 5">
            <a:extLst>
              <a:ext uri="{FF2B5EF4-FFF2-40B4-BE49-F238E27FC236}">
                <a16:creationId xmlns:a16="http://schemas.microsoft.com/office/drawing/2014/main" id="{03573A68-A6D8-45F2-9656-E3CD9BEF34CC}"/>
              </a:ext>
            </a:extLst>
          </p:cNvPr>
          <p:cNvGraphicFramePr>
            <a:graphicFrameLocks noChangeAspect="1"/>
          </p:cNvGraphicFramePr>
          <p:nvPr>
            <p:extLst>
              <p:ext uri="{D42A27DB-BD31-4B8C-83A1-F6EECF244321}">
                <p14:modId xmlns:p14="http://schemas.microsoft.com/office/powerpoint/2010/main" val="622485927"/>
              </p:ext>
            </p:extLst>
          </p:nvPr>
        </p:nvGraphicFramePr>
        <p:xfrm>
          <a:off x="8028383" y="1995686"/>
          <a:ext cx="894161" cy="788601"/>
        </p:xfrm>
        <a:graphic>
          <a:graphicData uri="http://schemas.openxmlformats.org/presentationml/2006/ole">
            <mc:AlternateContent xmlns:mc="http://schemas.openxmlformats.org/markup-compatibility/2006">
              <mc:Choice xmlns:v="urn:schemas-microsoft-com:vml" Requires="v">
                <p:oleObj spid="_x0000_s1032" name="Acrobat Document" showAsIcon="1" r:id="rId4" imgW="914400" imgH="806400" progId="AcroExch.Document.DC">
                  <p:embed/>
                </p:oleObj>
              </mc:Choice>
              <mc:Fallback>
                <p:oleObj name="Acrobat Document" showAsIcon="1" r:id="rId4" imgW="914400" imgH="806400" progId="AcroExch.Document.DC">
                  <p:embed/>
                  <p:pic>
                    <p:nvPicPr>
                      <p:cNvPr id="0" name=""/>
                      <p:cNvPicPr/>
                      <p:nvPr/>
                    </p:nvPicPr>
                    <p:blipFill>
                      <a:blip r:embed="rId5"/>
                      <a:stretch>
                        <a:fillRect/>
                      </a:stretch>
                    </p:blipFill>
                    <p:spPr>
                      <a:xfrm>
                        <a:off x="8028383" y="1995686"/>
                        <a:ext cx="894161" cy="78860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8B88DF2C-7D32-4F3D-90F3-1CE1007A2092}"/>
              </a:ext>
            </a:extLst>
          </p:cNvPr>
          <p:cNvGraphicFramePr>
            <a:graphicFrameLocks noChangeAspect="1"/>
          </p:cNvGraphicFramePr>
          <p:nvPr>
            <p:extLst>
              <p:ext uri="{D42A27DB-BD31-4B8C-83A1-F6EECF244321}">
                <p14:modId xmlns:p14="http://schemas.microsoft.com/office/powerpoint/2010/main" val="2433606289"/>
              </p:ext>
            </p:extLst>
          </p:nvPr>
        </p:nvGraphicFramePr>
        <p:xfrm>
          <a:off x="7931224" y="2851843"/>
          <a:ext cx="914400" cy="806450"/>
        </p:xfrm>
        <a:graphic>
          <a:graphicData uri="http://schemas.openxmlformats.org/presentationml/2006/ole">
            <mc:AlternateContent xmlns:mc="http://schemas.openxmlformats.org/markup-compatibility/2006">
              <mc:Choice xmlns:v="urn:schemas-microsoft-com:vml" Requires="v">
                <p:oleObj spid="_x0000_s1033" name="Acrobat Document" showAsIcon="1" r:id="rId6" imgW="914597" imgH="806311" progId="AcroExch.Document.DC">
                  <p:embed/>
                </p:oleObj>
              </mc:Choice>
              <mc:Fallback>
                <p:oleObj name="Acrobat Document" showAsIcon="1" r:id="rId6" imgW="914597" imgH="806311" progId="AcroExch.Document.DC">
                  <p:embed/>
                  <p:pic>
                    <p:nvPicPr>
                      <p:cNvPr id="0" name=""/>
                      <p:cNvPicPr/>
                      <p:nvPr/>
                    </p:nvPicPr>
                    <p:blipFill>
                      <a:blip r:embed="rId7"/>
                      <a:stretch>
                        <a:fillRect/>
                      </a:stretch>
                    </p:blipFill>
                    <p:spPr>
                      <a:xfrm>
                        <a:off x="7931224" y="2851843"/>
                        <a:ext cx="914400" cy="806450"/>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67A9B6ED-124B-45D0-8A09-22C7FEC54C69}"/>
              </a:ext>
            </a:extLst>
          </p:cNvPr>
          <p:cNvGraphicFramePr>
            <a:graphicFrameLocks noChangeAspect="1"/>
          </p:cNvGraphicFramePr>
          <p:nvPr>
            <p:extLst>
              <p:ext uri="{D42A27DB-BD31-4B8C-83A1-F6EECF244321}">
                <p14:modId xmlns:p14="http://schemas.microsoft.com/office/powerpoint/2010/main" val="2807785603"/>
              </p:ext>
            </p:extLst>
          </p:nvPr>
        </p:nvGraphicFramePr>
        <p:xfrm>
          <a:off x="8309012" y="3670300"/>
          <a:ext cx="914400" cy="806450"/>
        </p:xfrm>
        <a:graphic>
          <a:graphicData uri="http://schemas.openxmlformats.org/presentationml/2006/ole">
            <mc:AlternateContent xmlns:mc="http://schemas.openxmlformats.org/markup-compatibility/2006">
              <mc:Choice xmlns:v="urn:schemas-microsoft-com:vml" Requires="v">
                <p:oleObj spid="_x0000_s1034" name="Acrobat Document" showAsIcon="1" r:id="rId8" imgW="914597" imgH="806311" progId="AcroExch.Document.DC">
                  <p:embed/>
                </p:oleObj>
              </mc:Choice>
              <mc:Fallback>
                <p:oleObj name="Acrobat Document" showAsIcon="1" r:id="rId8" imgW="914597" imgH="806311" progId="AcroExch.Document.DC">
                  <p:embed/>
                  <p:pic>
                    <p:nvPicPr>
                      <p:cNvPr id="0" name=""/>
                      <p:cNvPicPr/>
                      <p:nvPr/>
                    </p:nvPicPr>
                    <p:blipFill>
                      <a:blip r:embed="rId9"/>
                      <a:stretch>
                        <a:fillRect/>
                      </a:stretch>
                    </p:blipFill>
                    <p:spPr>
                      <a:xfrm>
                        <a:off x="8309012" y="3670300"/>
                        <a:ext cx="914400" cy="806450"/>
                      </a:xfrm>
                      <a:prstGeom prst="rect">
                        <a:avLst/>
                      </a:prstGeom>
                    </p:spPr>
                  </p:pic>
                </p:oleObj>
              </mc:Fallback>
            </mc:AlternateContent>
          </a:graphicData>
        </a:graphic>
      </p:graphicFrame>
    </p:spTree>
    <p:extLst>
      <p:ext uri="{BB962C8B-B14F-4D97-AF65-F5344CB8AC3E}">
        <p14:creationId xmlns:p14="http://schemas.microsoft.com/office/powerpoint/2010/main" val="3720289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1"/>
            <a:ext cx="8229600" cy="428650"/>
          </a:xfrm>
        </p:spPr>
        <p:txBody>
          <a:bodyPr>
            <a:normAutofit/>
          </a:bodyPr>
          <a:lstStyle/>
          <a:p>
            <a:r>
              <a:rPr lang="de-CH" sz="2000" dirty="0"/>
              <a:t>Quotes from Session 1</a:t>
            </a:r>
            <a:endParaRPr lang="en-US" sz="2000" dirty="0"/>
          </a:p>
        </p:txBody>
      </p:sp>
      <p:sp>
        <p:nvSpPr>
          <p:cNvPr id="4" name="Slide Number Placeholder 3"/>
          <p:cNvSpPr>
            <a:spLocks noGrp="1"/>
          </p:cNvSpPr>
          <p:nvPr>
            <p:ph type="sldNum" sz="quarter" idx="11"/>
          </p:nvPr>
        </p:nvSpPr>
        <p:spPr/>
        <p:txBody>
          <a:bodyPr/>
          <a:lstStyle/>
          <a:p>
            <a:fld id="{47547CF9-5B10-D24F-A8D7-45A9778164F7}" type="slidenum">
              <a:rPr lang="uk-UA" smtClean="0"/>
              <a:pPr/>
              <a:t>6</a:t>
            </a:fld>
            <a:endParaRPr lang="uk-UA" dirty="0"/>
          </a:p>
        </p:txBody>
      </p:sp>
      <p:sp>
        <p:nvSpPr>
          <p:cNvPr id="5" name="TextBox 4"/>
          <p:cNvSpPr txBox="1"/>
          <p:nvPr/>
        </p:nvSpPr>
        <p:spPr>
          <a:xfrm>
            <a:off x="457200" y="915566"/>
            <a:ext cx="8291264" cy="3139321"/>
          </a:xfrm>
          <a:prstGeom prst="rect">
            <a:avLst/>
          </a:prstGeom>
          <a:noFill/>
        </p:spPr>
        <p:txBody>
          <a:bodyPr wrap="square" rtlCol="0">
            <a:spAutoFit/>
          </a:bodyPr>
          <a:lstStyle/>
          <a:p>
            <a:r>
              <a:rPr lang="de-CH" dirty="0"/>
              <a:t>00:22:00		«A lot is happening around data.» Kit Roes</a:t>
            </a:r>
          </a:p>
          <a:p>
            <a:r>
              <a:rPr lang="de-CH" dirty="0"/>
              <a:t>00:34:30		«If we move towards more complex models we will be 		challenged on keeping the confirmatory nature.» Kit Roes</a:t>
            </a:r>
          </a:p>
          <a:p>
            <a:r>
              <a:rPr lang="de-CH" dirty="0"/>
              <a:t>00:44:00		«If feel there is an increased awareness for the need of 		causal inference methods in pharmaceutical statistics.» </a:t>
            </a:r>
            <a:br>
              <a:rPr lang="de-CH" dirty="0"/>
            </a:br>
            <a:r>
              <a:rPr lang="de-CH" dirty="0"/>
              <a:t>		Frank Bretz</a:t>
            </a:r>
          </a:p>
          <a:p>
            <a:r>
              <a:rPr lang="de-CH" dirty="0"/>
              <a:t>01:03:30		«Winter is coming and you should be afraid of what it is!» 		Anja Schiel, referring to the go live of EUnetHTA 21</a:t>
            </a:r>
          </a:p>
          <a:p>
            <a:r>
              <a:rPr lang="de-CH" dirty="0"/>
              <a:t>01:09:45		«Are you really asking the right questions when you come for 		a joint clinical assessment? Why are you just asking the same 		questions as for scientific advice, that is the wrong one!»</a:t>
            </a:r>
            <a:endParaRPr lang="en-US" dirty="0"/>
          </a:p>
        </p:txBody>
      </p:sp>
    </p:spTree>
    <p:extLst>
      <p:ext uri="{BB962C8B-B14F-4D97-AF65-F5344CB8AC3E}">
        <p14:creationId xmlns:p14="http://schemas.microsoft.com/office/powerpoint/2010/main" val="131804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DBE23-6D91-4463-9432-CDD7733F791D}"/>
              </a:ext>
            </a:extLst>
          </p:cNvPr>
          <p:cNvSpPr>
            <a:spLocks noGrp="1"/>
          </p:cNvSpPr>
          <p:nvPr>
            <p:ph type="title"/>
          </p:nvPr>
        </p:nvSpPr>
        <p:spPr>
          <a:xfrm>
            <a:off x="457200" y="342900"/>
            <a:ext cx="8229600" cy="657109"/>
          </a:xfrm>
        </p:spPr>
        <p:txBody>
          <a:bodyPr>
            <a:noAutofit/>
          </a:bodyPr>
          <a:lstStyle/>
          <a:p>
            <a:r>
              <a:rPr lang="de-CH" sz="2000" dirty="0"/>
              <a:t>Panel </a:t>
            </a:r>
            <a:r>
              <a:rPr lang="de-CH" sz="2000" dirty="0" err="1"/>
              <a:t>discussion</a:t>
            </a:r>
            <a:r>
              <a:rPr lang="de-CH" sz="2000" dirty="0"/>
              <a:t> </a:t>
            </a:r>
            <a:r>
              <a:rPr lang="de-CH" sz="2000" dirty="0" err="1"/>
              <a:t>with</a:t>
            </a:r>
            <a:r>
              <a:rPr lang="de-CH" sz="2000" dirty="0"/>
              <a:t> Kit Roes, Anja Schiel, Frank Bretz, </a:t>
            </a:r>
            <a:r>
              <a:rPr lang="de-CH" sz="2000" dirty="0" err="1"/>
              <a:t>Jasvinder</a:t>
            </a:r>
            <a:r>
              <a:rPr lang="de-CH" sz="2000" dirty="0"/>
              <a:t> Singh (1/2)</a:t>
            </a:r>
            <a:br>
              <a:rPr lang="de-CH" sz="2000" dirty="0"/>
            </a:br>
            <a:r>
              <a:rPr lang="en-US" sz="1400" b="0" i="1" dirty="0">
                <a:latin typeface="+mn-lt"/>
              </a:rPr>
              <a:t>Session </a:t>
            </a:r>
            <a:r>
              <a:rPr lang="de-CH" sz="1400" b="0" i="1" dirty="0" err="1">
                <a:latin typeface="+mn-lt"/>
              </a:rPr>
              <a:t>chairs</a:t>
            </a:r>
            <a:r>
              <a:rPr lang="de-CH" sz="1400" b="0" i="1" dirty="0">
                <a:latin typeface="+mn-lt"/>
              </a:rPr>
              <a:t>: Randi </a:t>
            </a:r>
            <a:r>
              <a:rPr lang="de-CH" sz="1400" b="0" i="1" dirty="0" err="1">
                <a:latin typeface="+mn-lt"/>
              </a:rPr>
              <a:t>Gron</a:t>
            </a:r>
            <a:r>
              <a:rPr lang="de-CH" sz="1400" b="0" i="1" dirty="0">
                <a:latin typeface="+mn-lt"/>
              </a:rPr>
              <a:t> (Novo Nordisk) and Eftychia-Eirini Psarelli (EMA)</a:t>
            </a:r>
            <a:r>
              <a:rPr lang="de-CH" sz="2000" dirty="0"/>
              <a:t/>
            </a:r>
            <a:br>
              <a:rPr lang="de-CH" sz="2000" dirty="0"/>
            </a:br>
            <a:r>
              <a:rPr lang="de-CH" sz="2000" dirty="0"/>
              <a:t/>
            </a:r>
            <a:br>
              <a:rPr lang="de-CH" sz="2000" dirty="0"/>
            </a:br>
            <a:endParaRPr lang="de-CH" sz="2000" dirty="0"/>
          </a:p>
        </p:txBody>
      </p:sp>
      <p:sp>
        <p:nvSpPr>
          <p:cNvPr id="4" name="Slide Number Placeholder 3">
            <a:extLst>
              <a:ext uri="{FF2B5EF4-FFF2-40B4-BE49-F238E27FC236}">
                <a16:creationId xmlns:a16="http://schemas.microsoft.com/office/drawing/2014/main" id="{B133C278-5769-4C97-BA87-7701D5061572}"/>
              </a:ext>
            </a:extLst>
          </p:cNvPr>
          <p:cNvSpPr>
            <a:spLocks noGrp="1"/>
          </p:cNvSpPr>
          <p:nvPr>
            <p:ph type="sldNum" sz="quarter" idx="11"/>
          </p:nvPr>
        </p:nvSpPr>
        <p:spPr/>
        <p:txBody>
          <a:bodyPr/>
          <a:lstStyle/>
          <a:p>
            <a:fld id="{47547CF9-5B10-D24F-A8D7-45A9778164F7}" type="slidenum">
              <a:rPr lang="uk-UA" smtClean="0"/>
              <a:pPr/>
              <a:t>7</a:t>
            </a:fld>
            <a:endParaRPr lang="uk-UA" dirty="0"/>
          </a:p>
        </p:txBody>
      </p:sp>
      <p:pic>
        <p:nvPicPr>
          <p:cNvPr id="6" name="Picture 5">
            <a:extLst>
              <a:ext uri="{FF2B5EF4-FFF2-40B4-BE49-F238E27FC236}">
                <a16:creationId xmlns:a16="http://schemas.microsoft.com/office/drawing/2014/main" id="{04B11264-CC0D-4A2C-BEEC-B0672A00D9D3}"/>
              </a:ext>
            </a:extLst>
          </p:cNvPr>
          <p:cNvPicPr>
            <a:picLocks noChangeAspect="1"/>
          </p:cNvPicPr>
          <p:nvPr/>
        </p:nvPicPr>
        <p:blipFill>
          <a:blip r:embed="rId2"/>
          <a:stretch>
            <a:fillRect/>
          </a:stretch>
        </p:blipFill>
        <p:spPr>
          <a:xfrm>
            <a:off x="553917" y="1707654"/>
            <a:ext cx="6322340" cy="3331006"/>
          </a:xfrm>
          <a:prstGeom prst="rect">
            <a:avLst/>
          </a:prstGeom>
        </p:spPr>
      </p:pic>
      <p:sp>
        <p:nvSpPr>
          <p:cNvPr id="7" name="TextBox 6">
            <a:extLst>
              <a:ext uri="{FF2B5EF4-FFF2-40B4-BE49-F238E27FC236}">
                <a16:creationId xmlns:a16="http://schemas.microsoft.com/office/drawing/2014/main" id="{11726033-1234-41C0-AACA-D51EB3F2D286}"/>
              </a:ext>
            </a:extLst>
          </p:cNvPr>
          <p:cNvSpPr txBox="1"/>
          <p:nvPr/>
        </p:nvSpPr>
        <p:spPr>
          <a:xfrm>
            <a:off x="457200" y="1176303"/>
            <a:ext cx="8229600" cy="1077218"/>
          </a:xfrm>
          <a:prstGeom prst="rect">
            <a:avLst/>
          </a:prstGeom>
          <a:noFill/>
        </p:spPr>
        <p:txBody>
          <a:bodyPr wrap="square">
            <a:spAutoFit/>
          </a:bodyPr>
          <a:lstStyle/>
          <a:p>
            <a:r>
              <a:rPr lang="en-US" sz="1600" b="1" dirty="0"/>
              <a:t>Recording Link: </a:t>
            </a:r>
            <a:r>
              <a:rPr lang="en-US" sz="1600" dirty="0">
                <a:solidFill>
                  <a:srgbClr val="5291DD"/>
                </a:solidFill>
                <a:hlinkClick r:id="rId3">
                  <a:extLst>
                    <a:ext uri="{A12FA001-AC4F-418D-AE19-62706E023703}">
                      <ahyp:hlinkClr xmlns:ahyp="http://schemas.microsoft.com/office/drawing/2018/hyperlinkcolor" xmlns="" val="tx"/>
                    </a:ext>
                  </a:extLst>
                </a:hlinkClick>
              </a:rPr>
              <a:t>What happened in the last two years in regulatory and HTA landscape</a:t>
            </a:r>
            <a:endParaRPr lang="en-US" sz="1600" dirty="0">
              <a:solidFill>
                <a:srgbClr val="5291DD"/>
              </a:solidFill>
            </a:endParaRPr>
          </a:p>
          <a:p>
            <a:endParaRPr lang="en-US" sz="1600" dirty="0"/>
          </a:p>
          <a:p>
            <a:endParaRPr lang="en-US" sz="1600" dirty="0"/>
          </a:p>
          <a:p>
            <a:endParaRPr lang="de-CH" sz="1600" dirty="0"/>
          </a:p>
        </p:txBody>
      </p:sp>
    </p:spTree>
    <p:extLst>
      <p:ext uri="{BB962C8B-B14F-4D97-AF65-F5344CB8AC3E}">
        <p14:creationId xmlns:p14="http://schemas.microsoft.com/office/powerpoint/2010/main" val="146587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DBE23-6D91-4463-9432-CDD7733F791D}"/>
              </a:ext>
            </a:extLst>
          </p:cNvPr>
          <p:cNvSpPr>
            <a:spLocks noGrp="1"/>
          </p:cNvSpPr>
          <p:nvPr>
            <p:ph type="title"/>
          </p:nvPr>
        </p:nvSpPr>
        <p:spPr>
          <a:xfrm>
            <a:off x="457200" y="342900"/>
            <a:ext cx="8229600" cy="1076722"/>
          </a:xfrm>
        </p:spPr>
        <p:txBody>
          <a:bodyPr>
            <a:noAutofit/>
          </a:bodyPr>
          <a:lstStyle/>
          <a:p>
            <a:r>
              <a:rPr lang="de-CH" sz="2000" dirty="0"/>
              <a:t>Panel </a:t>
            </a:r>
            <a:r>
              <a:rPr lang="de-CH" sz="2000" dirty="0" err="1"/>
              <a:t>discussion</a:t>
            </a:r>
            <a:r>
              <a:rPr lang="de-CH" sz="2000" dirty="0"/>
              <a:t> </a:t>
            </a:r>
            <a:r>
              <a:rPr lang="de-CH" sz="2000" dirty="0" err="1"/>
              <a:t>with</a:t>
            </a:r>
            <a:r>
              <a:rPr lang="de-CH" sz="2000" dirty="0"/>
              <a:t> Kit Roes, Anja Schiel, Frank Bretz, </a:t>
            </a:r>
            <a:r>
              <a:rPr lang="de-CH" sz="2000" dirty="0" err="1"/>
              <a:t>Jasvinder</a:t>
            </a:r>
            <a:r>
              <a:rPr lang="de-CH" sz="2000" dirty="0"/>
              <a:t> Singh (2/2)</a:t>
            </a:r>
            <a:br>
              <a:rPr lang="de-CH" sz="2000" dirty="0"/>
            </a:br>
            <a:r>
              <a:rPr lang="en-US" sz="1400" b="0" i="1" dirty="0">
                <a:latin typeface="+mn-lt"/>
              </a:rPr>
              <a:t>Session </a:t>
            </a:r>
            <a:r>
              <a:rPr lang="de-CH" sz="1400" b="0" i="1" dirty="0" err="1">
                <a:latin typeface="+mn-lt"/>
              </a:rPr>
              <a:t>chairs</a:t>
            </a:r>
            <a:r>
              <a:rPr lang="de-CH" sz="1400" b="0" i="1" dirty="0">
                <a:latin typeface="+mn-lt"/>
              </a:rPr>
              <a:t>: Randi </a:t>
            </a:r>
            <a:r>
              <a:rPr lang="de-CH" sz="1400" b="0" i="1" dirty="0" err="1">
                <a:latin typeface="+mn-lt"/>
              </a:rPr>
              <a:t>Gron</a:t>
            </a:r>
            <a:r>
              <a:rPr lang="de-CH" sz="1400" b="0" i="1" dirty="0">
                <a:latin typeface="+mn-lt"/>
              </a:rPr>
              <a:t> (Novo Nordisk) and Eftychia-Eirini Psarelli (EMA)</a:t>
            </a:r>
            <a:r>
              <a:rPr lang="de-CH" sz="2000" dirty="0"/>
              <a:t/>
            </a:r>
            <a:br>
              <a:rPr lang="de-CH" sz="2000" dirty="0"/>
            </a:br>
            <a:r>
              <a:rPr lang="de-CH" sz="2000" dirty="0"/>
              <a:t/>
            </a:r>
            <a:br>
              <a:rPr lang="de-CH" sz="2000" dirty="0"/>
            </a:br>
            <a:endParaRPr lang="de-CH" sz="2000" dirty="0"/>
          </a:p>
        </p:txBody>
      </p:sp>
      <p:sp>
        <p:nvSpPr>
          <p:cNvPr id="4" name="Slide Number Placeholder 3">
            <a:extLst>
              <a:ext uri="{FF2B5EF4-FFF2-40B4-BE49-F238E27FC236}">
                <a16:creationId xmlns:a16="http://schemas.microsoft.com/office/drawing/2014/main" id="{B133C278-5769-4C97-BA87-7701D5061572}"/>
              </a:ext>
            </a:extLst>
          </p:cNvPr>
          <p:cNvSpPr>
            <a:spLocks noGrp="1"/>
          </p:cNvSpPr>
          <p:nvPr>
            <p:ph type="sldNum" sz="quarter" idx="11"/>
          </p:nvPr>
        </p:nvSpPr>
        <p:spPr/>
        <p:txBody>
          <a:bodyPr/>
          <a:lstStyle/>
          <a:p>
            <a:fld id="{47547CF9-5B10-D24F-A8D7-45A9778164F7}" type="slidenum">
              <a:rPr lang="uk-UA" smtClean="0"/>
              <a:pPr/>
              <a:t>8</a:t>
            </a:fld>
            <a:endParaRPr lang="uk-UA" dirty="0"/>
          </a:p>
        </p:txBody>
      </p:sp>
      <p:sp>
        <p:nvSpPr>
          <p:cNvPr id="7" name="TextBox 6">
            <a:extLst>
              <a:ext uri="{FF2B5EF4-FFF2-40B4-BE49-F238E27FC236}">
                <a16:creationId xmlns:a16="http://schemas.microsoft.com/office/drawing/2014/main" id="{11726033-1234-41C0-AACA-D51EB3F2D286}"/>
              </a:ext>
            </a:extLst>
          </p:cNvPr>
          <p:cNvSpPr txBox="1"/>
          <p:nvPr/>
        </p:nvSpPr>
        <p:spPr>
          <a:xfrm>
            <a:off x="457200" y="1203598"/>
            <a:ext cx="8229600" cy="3539430"/>
          </a:xfrm>
          <a:prstGeom prst="rect">
            <a:avLst/>
          </a:prstGeom>
          <a:noFill/>
        </p:spPr>
        <p:txBody>
          <a:bodyPr wrap="square">
            <a:spAutoFit/>
          </a:bodyPr>
          <a:lstStyle/>
          <a:p>
            <a:r>
              <a:rPr lang="en-US" sz="1600" b="1" dirty="0"/>
              <a:t>Recording Link: </a:t>
            </a:r>
            <a:r>
              <a:rPr lang="en-US" sz="1600" dirty="0">
                <a:solidFill>
                  <a:srgbClr val="5291DD"/>
                </a:solidFill>
                <a:hlinkClick r:id="rId2">
                  <a:extLst>
                    <a:ext uri="{A12FA001-AC4F-418D-AE19-62706E023703}">
                      <ahyp:hlinkClr xmlns:ahyp="http://schemas.microsoft.com/office/drawing/2018/hyperlinkcolor" xmlns="" val="tx"/>
                    </a:ext>
                  </a:extLst>
                </a:hlinkClick>
              </a:rPr>
              <a:t>What happened in the last two years in regulatory and HTA landscape</a:t>
            </a:r>
            <a:endParaRPr lang="en-US" sz="1600" dirty="0">
              <a:solidFill>
                <a:srgbClr val="5291DD"/>
              </a:solidFill>
            </a:endParaRPr>
          </a:p>
          <a:p>
            <a:endParaRPr lang="en-US" sz="1600" b="1" dirty="0"/>
          </a:p>
          <a:p>
            <a:pPr marL="285750" indent="-285750">
              <a:buFont typeface="Arial" panose="020B0604020202020204" pitchFamily="34" charset="0"/>
              <a:buChar char="•"/>
            </a:pPr>
            <a:r>
              <a:rPr lang="en-US" sz="1600" b="1" dirty="0"/>
              <a:t>recording from 06:47 – 08:56 min: </a:t>
            </a:r>
            <a:r>
              <a:rPr lang="en-US" sz="1600" dirty="0"/>
              <a:t>Anja Schiel: why you should aim to simplify trials rather than to design complex trials</a:t>
            </a:r>
          </a:p>
          <a:p>
            <a:pPr marL="285750" indent="-285750">
              <a:buFont typeface="Arial" panose="020B0604020202020204" pitchFamily="34" charset="0"/>
              <a:buChar char="•"/>
            </a:pPr>
            <a:r>
              <a:rPr lang="en-US" sz="1600" b="1" dirty="0"/>
              <a:t>recording from 15:16 – 18:34 min: </a:t>
            </a:r>
            <a:r>
              <a:rPr lang="en-US" sz="1600" dirty="0"/>
              <a:t>Anja Schiel: HTA questions are addressed too late; HTAs don`t demand p-values; HTAs will not align with regulators (which provoked Kit Roes to say that he and Anja might not agree on this)</a:t>
            </a:r>
          </a:p>
          <a:p>
            <a:pPr marL="285750" indent="-285750">
              <a:buFont typeface="Arial" panose="020B0604020202020204" pitchFamily="34" charset="0"/>
              <a:buChar char="•"/>
            </a:pPr>
            <a:r>
              <a:rPr lang="en-US" sz="1600" b="1" dirty="0"/>
              <a:t>recording from 41:22 – 46:07 min: </a:t>
            </a:r>
            <a:r>
              <a:rPr lang="en-US" sz="1600" dirty="0"/>
              <a:t>Discussion on “phase III is the best we can do to answer question of interest” &amp; “don`t mix RCT and RWD”</a:t>
            </a:r>
          </a:p>
          <a:p>
            <a:pPr marL="285750" indent="-285750">
              <a:buFont typeface="Arial" panose="020B0604020202020204" pitchFamily="34" charset="0"/>
              <a:buChar char="•"/>
            </a:pPr>
            <a:r>
              <a:rPr lang="en-US" sz="1600" b="1" dirty="0"/>
              <a:t>recording from 48:00 – 51:40 min: </a:t>
            </a:r>
            <a:r>
              <a:rPr lang="en-US" sz="1600" dirty="0"/>
              <a:t>Importance of early dialogue with regulators; no penalization for generating more data</a:t>
            </a:r>
          </a:p>
          <a:p>
            <a:endParaRPr lang="en-US" sz="1600" dirty="0"/>
          </a:p>
          <a:p>
            <a:endParaRPr lang="en-US" sz="1600" dirty="0"/>
          </a:p>
          <a:p>
            <a:endParaRPr lang="de-CH" sz="1600" dirty="0"/>
          </a:p>
        </p:txBody>
      </p:sp>
    </p:spTree>
    <p:extLst>
      <p:ext uri="{BB962C8B-B14F-4D97-AF65-F5344CB8AC3E}">
        <p14:creationId xmlns:p14="http://schemas.microsoft.com/office/powerpoint/2010/main" val="72495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de-CH" sz="2000" dirty="0"/>
              <a:t>Quotes from panel discussion</a:t>
            </a:r>
            <a:endParaRPr lang="en-US" sz="2000" dirty="0"/>
          </a:p>
        </p:txBody>
      </p:sp>
      <p:sp>
        <p:nvSpPr>
          <p:cNvPr id="4" name="Slide Number Placeholder 3"/>
          <p:cNvSpPr>
            <a:spLocks noGrp="1"/>
          </p:cNvSpPr>
          <p:nvPr>
            <p:ph type="sldNum"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47547CF9-5B10-D24F-A8D7-45A9778164F7}" type="slidenum">
              <a:rPr kumimoji="0" lang="uk-UA" sz="900" b="0" i="0" u="none" strike="noStrike" kern="1200" cap="none" spc="0" normalizeH="0" baseline="0" noProof="0" smtClean="0">
                <a:ln>
                  <a:noFill/>
                </a:ln>
                <a:solidFill>
                  <a:srgbClr val="7F7F7F"/>
                </a:solidFill>
                <a:effectLst/>
                <a:uLnTx/>
                <a:uFillTx/>
                <a:latin typeface="Arial" panose="020B060402020202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a:t>
            </a:fld>
            <a:endParaRPr kumimoji="0" lang="uk-UA" sz="900" b="0" i="0" u="none" strike="noStrike" kern="1200" cap="none" spc="0" normalizeH="0" baseline="0" noProof="0" dirty="0">
              <a:ln>
                <a:noFill/>
              </a:ln>
              <a:solidFill>
                <a:srgbClr val="7F7F7F"/>
              </a:solidFill>
              <a:effectLst/>
              <a:uLnTx/>
              <a:uFillTx/>
              <a:latin typeface="Arial" panose="020B0604020202020204"/>
              <a:ea typeface="+mn-ea"/>
              <a:cs typeface="+mn-cs"/>
            </a:endParaRPr>
          </a:p>
        </p:txBody>
      </p:sp>
      <p:sp>
        <p:nvSpPr>
          <p:cNvPr id="5" name="TextBox 4"/>
          <p:cNvSpPr txBox="1"/>
          <p:nvPr/>
        </p:nvSpPr>
        <p:spPr>
          <a:xfrm>
            <a:off x="459422" y="1491630"/>
            <a:ext cx="8361050"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CH" sz="1800" b="0" i="0" u="none" strike="noStrike" kern="1200" cap="none" spc="0" normalizeH="0" baseline="0" noProof="0" dirty="0">
                <a:ln>
                  <a:noFill/>
                </a:ln>
                <a:solidFill>
                  <a:srgbClr val="000000"/>
                </a:solidFill>
                <a:effectLst/>
                <a:uLnTx/>
                <a:uFillTx/>
                <a:latin typeface="Arial" panose="020B0604020202020204"/>
                <a:ea typeface="+mn-ea"/>
                <a:cs typeface="+mn-cs"/>
              </a:rPr>
              <a:t>00:01:10		«What is preventing us to do it a bit more simple?» Kit Roes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de-CH" sz="1800" b="0" i="0" u="none" strike="noStrike" kern="1200" cap="none" spc="0" normalizeH="0" baseline="0" noProof="0" dirty="0">
                <a:ln>
                  <a:noFill/>
                </a:ln>
                <a:solidFill>
                  <a:srgbClr val="000000"/>
                </a:solidFill>
                <a:effectLst/>
                <a:uLnTx/>
                <a:uFillTx/>
                <a:latin typeface="Arial" panose="020B0604020202020204"/>
                <a:ea typeface="+mn-ea"/>
                <a:cs typeface="+mn-cs"/>
              </a:rPr>
              <a:t>00:19:30		«We do not take decisions about patients in the trial, we take 		decisions about patients in the future.» Kit Roes</a:t>
            </a:r>
            <a:endPar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Tree>
    <p:extLst>
      <p:ext uri="{BB962C8B-B14F-4D97-AF65-F5344CB8AC3E}">
        <p14:creationId xmlns:p14="http://schemas.microsoft.com/office/powerpoint/2010/main" val="2592598143"/>
      </p:ext>
    </p:extLst>
  </p:cSld>
  <p:clrMapOvr>
    <a:masterClrMapping/>
  </p:clrMapOvr>
</p:sld>
</file>

<file path=ppt/theme/theme1.xml><?xml version="1.0" encoding="utf-8"?>
<a:theme xmlns:a="http://schemas.openxmlformats.org/drawingml/2006/main" name="Novartis 2016">
  <a:themeElements>
    <a:clrScheme name="Custom 6">
      <a:dk1>
        <a:srgbClr val="000000"/>
      </a:dk1>
      <a:lt1>
        <a:srgbClr val="FFFFFF"/>
      </a:lt1>
      <a:dk2>
        <a:srgbClr val="9D9D9C"/>
      </a:dk2>
      <a:lt2>
        <a:srgbClr val="C6C6C6"/>
      </a:lt2>
      <a:accent1>
        <a:srgbClr val="023761"/>
      </a:accent1>
      <a:accent2>
        <a:srgbClr val="0460A9"/>
      </a:accent2>
      <a:accent3>
        <a:srgbClr val="5191DD"/>
      </a:accent3>
      <a:accent4>
        <a:srgbClr val="9ABFDC"/>
      </a:accent4>
      <a:accent5>
        <a:srgbClr val="C6C6C6"/>
      </a:accent5>
      <a:accent6>
        <a:srgbClr val="9D9D9C"/>
      </a:accent6>
      <a:hlink>
        <a:srgbClr val="000000"/>
      </a:hlink>
      <a:folHlink>
        <a:srgbClr val="9D9D9C"/>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Novartis 2016">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a:solidFill>
          <a:schemeClr val="accent1"/>
        </a:solidFill>
        <a:ln>
          <a:noFill/>
        </a:ln>
      </a:spPr>
      <a:bodyPr lIns="0" tIns="0" rIns="0" bIns="0"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2" id="{C19B7BDB-81E6-4748-828F-5C5B12C9BF0B}" vid="{D724004F-CA97-47E7-9722-BAB7CE15913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4219</Words>
  <Application>Microsoft Office PowerPoint</Application>
  <PresentationFormat>On-screen Show (16:9)</PresentationFormat>
  <Paragraphs>269</Paragraphs>
  <Slides>42</Slides>
  <Notes>1</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2</vt:i4>
      </vt:variant>
      <vt:variant>
        <vt:lpstr>Slide Titles</vt:lpstr>
      </vt:variant>
      <vt:variant>
        <vt:i4>42</vt:i4>
      </vt:variant>
    </vt:vector>
  </HeadingPairs>
  <TitlesOfParts>
    <vt:vector size="54" baseType="lpstr">
      <vt:lpstr>Yu Gothic Light</vt:lpstr>
      <vt:lpstr>Arial</vt:lpstr>
      <vt:lpstr>Arial Black</vt:lpstr>
      <vt:lpstr>Arial Regular</vt:lpstr>
      <vt:lpstr>Calibri</vt:lpstr>
      <vt:lpstr>Calibri Light</vt:lpstr>
      <vt:lpstr>Symbol</vt:lpstr>
      <vt:lpstr>Times New Roman</vt:lpstr>
      <vt:lpstr>Wingdings</vt:lpstr>
      <vt:lpstr>Novartis 2016</vt:lpstr>
      <vt:lpstr>Adobe Acrobat Document</vt:lpstr>
      <vt:lpstr>Acrobat Document</vt:lpstr>
      <vt:lpstr>7th EFSPI Regulatory Statistics Workshop - Summary / Overview / Highlights </vt:lpstr>
      <vt:lpstr>PowerPoint Presentation</vt:lpstr>
      <vt:lpstr>7th Regulatory Statistics Workshop</vt:lpstr>
      <vt:lpstr>PowerPoint Presentation</vt:lpstr>
      <vt:lpstr>Introductory Keynotes: Regulator on "What happened in the last two years in regulatory and HTA landscape“ Session chairs: Randi Gron (Novo Nordisk) and Eftychia-Eirini Psarelli (EMA)</vt:lpstr>
      <vt:lpstr>Quotes from Session 1</vt:lpstr>
      <vt:lpstr>Panel discussion with Kit Roes, Anja Schiel, Frank Bretz, Jasvinder Singh (1/2) Session chairs: Randi Gron (Novo Nordisk) and Eftychia-Eirini Psarelli (EMA)  </vt:lpstr>
      <vt:lpstr>Panel discussion with Kit Roes, Anja Schiel, Frank Bretz, Jasvinder Singh (2/2) Session chairs: Randi Gron (Novo Nordisk) and Eftychia-Eirini Psarelli (EMA)  </vt:lpstr>
      <vt:lpstr>Quotes from panel discussion</vt:lpstr>
      <vt:lpstr>PowerPoint Presentation</vt:lpstr>
      <vt:lpstr>Feedback &amp; Learnings   Industry Regulatory view (1/3)</vt:lpstr>
      <vt:lpstr>Feedback &amp; Learnings  Industry Regulatory view (2/3)</vt:lpstr>
      <vt:lpstr>Feedback &amp; Learnings  Industry Regulatory view (3/3)</vt:lpstr>
      <vt:lpstr>Feedback &amp; Learnings  Industry Statistics view</vt:lpstr>
      <vt:lpstr>Feedback &amp; Learnings  Industry Clinical view</vt:lpstr>
      <vt:lpstr>PowerPoint Presentation</vt:lpstr>
      <vt:lpstr>Postbaseline subpopulation analyses: Known to be improper, but  frequently done. Can we fix them? Session chairs: Mouna Akacha (Novartis) and Khadija Rantell (MHRA)</vt:lpstr>
      <vt:lpstr>Panel discussion with Anja Schiel, Steve Ruberg, Björn Bornkamp, Mats Stensrud, Kaspar Rufibach, Fabrizia Mealli, Wanje Sun, Florian Klinglmüller  Session chairs: Mouna Akacha (Novartis) and Khadija Rantell (MHRA)  </vt:lpstr>
      <vt:lpstr>PowerPoint Presentation</vt:lpstr>
      <vt:lpstr>Feedback &amp; Learnings  Industry Statistics view</vt:lpstr>
      <vt:lpstr>Feedback &amp; Learnings  Industry Clinical view</vt:lpstr>
      <vt:lpstr>PowerPoint Presentation</vt:lpstr>
      <vt:lpstr>Regulators and HTA bodies for new designs in Europe - how to deal with different priorities, especially for new design types? Session chairs: Christoph Gerlinger (Bayer) and Andreas Brandt (BfARM)</vt:lpstr>
      <vt:lpstr>Panel discussion with Anja Schiel, Kit Roes, Katharina Hees, Franz Koenig, Dieter Haering &amp; Marius Thomas, Theodor Framke, Theodor Framke Session chairs: Christoph Gerlinger (Bayer) and Andreas Brandt (BfARM)   </vt:lpstr>
      <vt:lpstr>Generalizability and external validity: How to generate evidence about a treatment effect?  Session chairs: Kaspar Rufibach (Roche) and Kit Roes (Radboud University Medical Center &amp; EMA) </vt:lpstr>
      <vt:lpstr>Panel discussion with Stephen Senn, Florian Klinglmüller, Joshua Ray, Rob Hemmings  Session chairs: Kaspar Rufibach (Roche) and Kit Roes (Radboud University Medical Center &amp; EMA)   </vt:lpstr>
      <vt:lpstr>PowerPoint Presentation</vt:lpstr>
      <vt:lpstr>Feedback &amp; Learnings  Industry Statistics view</vt:lpstr>
      <vt:lpstr>Feedback &amp; Learnings  Industry Clinical view</vt:lpstr>
      <vt:lpstr>PowerPoint Presentation</vt:lpstr>
      <vt:lpstr>Role of statistics / quantitative science in regulatory decision making Session chairs: Emmanuel Zuber (Novartis) and Benjamin Hofner (PEI) </vt:lpstr>
      <vt:lpstr>Panel discussion with Rob Hemmings, Anja Schiel, Kit Roes, Aloka Chakravarty, John Johnston, Yuki Ando, Rajeshwari Sridhara  Session chairs: Emmanuel Zuber (Novartis) and Benjamin Hofner (PEI) </vt:lpstr>
      <vt:lpstr>Short topic session: three short topics, presentation on 2 slides, get input from panel (= all regulators) Session chairs: Uli Burger (Roche) and Armin Koch (University Hannover &amp; EMA)     </vt:lpstr>
      <vt:lpstr>PowerPoint Presentation</vt:lpstr>
      <vt:lpstr>Feedback &amp; Learnings  Industry Statistics view</vt:lpstr>
      <vt:lpstr>Feedback &amp; Learnings  Industry clinical view</vt:lpstr>
      <vt:lpstr>PowerPoint Presentation</vt:lpstr>
      <vt:lpstr>Highlights (general) Feedback from Stats</vt:lpstr>
      <vt:lpstr>Highlights (general) Feedback from a Clinical Team </vt:lpstr>
      <vt:lpstr>Feedback (general) from a Clinical Team </vt:lpstr>
      <vt:lpstr>Suggestions for next conference: from a Clinical Team  (1/2)</vt:lpstr>
      <vt:lpstr>Suggestions for next conference: from a Clinical Team (2/2)</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is Arial Black 32pt, 1 to 2 lines maximum</dc:title>
  <dc:creator>Blatna, Bibiana</dc:creator>
  <cp:lastModifiedBy>Rufibach, Kaspar {TBV~BASEL}</cp:lastModifiedBy>
  <cp:revision>70</cp:revision>
  <cp:lastPrinted>2017-09-27T16:10:53Z</cp:lastPrinted>
  <dcterms:created xsi:type="dcterms:W3CDTF">2022-10-14T07:11:14Z</dcterms:created>
  <dcterms:modified xsi:type="dcterms:W3CDTF">2023-06-07T15:24:16Z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erName">
    <vt:lpwstr/>
  </property>
  <property fmtid="{D5CDD505-2E9C-101B-9397-08002B2CF9AE}" pid="3" name="ConfidentialityLevel">
    <vt:lpwstr>None (no value displayed on slides)</vt:lpwstr>
  </property>
  <property fmtid="{D5CDD505-2E9C-101B-9397-08002B2CF9AE}" pid="4" name="HideFooter">
    <vt:bool>false</vt:bool>
  </property>
  <property fmtid="{D5CDD505-2E9C-101B-9397-08002B2CF9AE}" pid="5" name="MSIP_Label_3c9bec58-8084-492e-8360-0e1cfe36408c_Enabled">
    <vt:lpwstr>true</vt:lpwstr>
  </property>
  <property fmtid="{D5CDD505-2E9C-101B-9397-08002B2CF9AE}" pid="6" name="MSIP_Label_3c9bec58-8084-492e-8360-0e1cfe36408c_SetDate">
    <vt:lpwstr>2022-10-14T07:11:15Z</vt:lpwstr>
  </property>
  <property fmtid="{D5CDD505-2E9C-101B-9397-08002B2CF9AE}" pid="7" name="MSIP_Label_3c9bec58-8084-492e-8360-0e1cfe36408c_Method">
    <vt:lpwstr>Standard</vt:lpwstr>
  </property>
  <property fmtid="{D5CDD505-2E9C-101B-9397-08002B2CF9AE}" pid="8" name="MSIP_Label_3c9bec58-8084-492e-8360-0e1cfe36408c_Name">
    <vt:lpwstr>Not Protected -Pilot</vt:lpwstr>
  </property>
  <property fmtid="{D5CDD505-2E9C-101B-9397-08002B2CF9AE}" pid="9" name="MSIP_Label_3c9bec58-8084-492e-8360-0e1cfe36408c_SiteId">
    <vt:lpwstr>f35a6974-607f-47d4-82d7-ff31d7dc53a5</vt:lpwstr>
  </property>
  <property fmtid="{D5CDD505-2E9C-101B-9397-08002B2CF9AE}" pid="10" name="MSIP_Label_3c9bec58-8084-492e-8360-0e1cfe36408c_ActionId">
    <vt:lpwstr>d94f7546-2640-4c46-9e03-c99ca6324b33</vt:lpwstr>
  </property>
  <property fmtid="{D5CDD505-2E9C-101B-9397-08002B2CF9AE}" pid="11" name="MSIP_Label_3c9bec58-8084-492e-8360-0e1cfe36408c_ContentBits">
    <vt:lpwstr>0</vt:lpwstr>
  </property>
</Properties>
</file>

<file path=docProps/thumbnail.jpeg>
</file>